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6" name="Shape 8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5" name="Shape 10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2" name="Shape 11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9" name="Shape 11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6" name="Shape 12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3" name="Shape 13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0" name="Shape 14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7" name="Shape 14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5" name="Shape 15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5" name="Shape 16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5" name="Shape 17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2" name="Shape 18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0" name="Shape 20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640"/>
              </a:spcBef>
              <a:buClr>
                <a:srgbClr val="888888"/>
              </a:buClr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buClr>
                <a:srgbClr val="888888"/>
              </a:buClr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buClr>
                <a:srgbClr val="888888"/>
              </a:buClr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">
  <p:cSld name="Title and Conten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Shape 28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360"/>
              </a:spcBef>
              <a:buClr>
                <a:srgbClr val="888888"/>
              </a:buClr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2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Obj">
  <p:cSld name="Two Conte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2" type="body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TxTwoObj">
  <p:cSld name="Comparis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2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55" name="Shape 5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Shape 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Tx">
  <p:cSld name="Content with Caption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picTx">
  <p:cSld name="Picture with Caption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7" name="Shape 67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vertTx">
  <p:cSld name="Title and Vertical 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4" name="Shape 74"/>
          <p:cNvSpPr txBox="1"/>
          <p:nvPr>
            <p:ph idx="1" type="body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vertTitleAndTx">
  <p:cSld name="Vertical Title and 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80" name="Shape 80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Relationship Id="rId5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hape 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21280"/>
            <a:ext cx="9144000" cy="426809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/>
        </p:nvSpPr>
        <p:spPr>
          <a:xfrm>
            <a:off x="3491880" y="4417948"/>
            <a:ext cx="3744415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-GB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yorkforum.org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2267743" y="476672"/>
            <a:ext cx="432048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Value added graduates: 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enabling our students to be successful</a:t>
            </a:r>
          </a:p>
        </p:txBody>
      </p:sp>
      <p:sp>
        <p:nvSpPr>
          <p:cNvPr id="91" name="Shape 91"/>
          <p:cNvSpPr/>
          <p:nvPr/>
        </p:nvSpPr>
        <p:spPr>
          <a:xfrm>
            <a:off x="1296144" y="1988840"/>
            <a:ext cx="6084167" cy="461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Twitter   #YorkLT17</a:t>
            </a:r>
          </a:p>
        </p:txBody>
      </p:sp>
      <p:sp>
        <p:nvSpPr>
          <p:cNvPr id="92" name="Shape 92"/>
          <p:cNvSpPr/>
          <p:nvPr/>
        </p:nvSpPr>
        <p:spPr>
          <a:xfrm>
            <a:off x="179511" y="116631"/>
            <a:ext cx="8784976" cy="1656183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Shape 93"/>
          <p:cNvSpPr txBox="1"/>
          <p:nvPr/>
        </p:nvSpPr>
        <p:spPr>
          <a:xfrm>
            <a:off x="1763688" y="404663"/>
            <a:ext cx="4608512" cy="1077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York Pedagogy –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making it work</a:t>
            </a:r>
          </a:p>
        </p:txBody>
      </p:sp>
      <p:pic>
        <p:nvPicPr>
          <p:cNvPr id="94" name="Shape 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176" y="251779"/>
            <a:ext cx="2664295" cy="1409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528" y="234915"/>
            <a:ext cx="1335389" cy="14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/>
        </p:nvSpPr>
        <p:spPr>
          <a:xfrm>
            <a:off x="1979711" y="44623"/>
            <a:ext cx="5328591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view of the modules I deliver</a:t>
            </a:r>
          </a:p>
        </p:txBody>
      </p:sp>
      <p:pic>
        <p:nvPicPr>
          <p:cNvPr id="101" name="Shape 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48" y="2204864"/>
            <a:ext cx="6696744" cy="4464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Shape 102"/>
          <p:cNvSpPr txBox="1"/>
          <p:nvPr/>
        </p:nvSpPr>
        <p:spPr>
          <a:xfrm>
            <a:off x="251519" y="675272"/>
            <a:ext cx="8640960" cy="11695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Protectionist approach</a:t>
            </a: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control scope for independent work, assessment, staff contact, student work</a:t>
            </a:r>
          </a:p>
          <a:p>
            <a:pPr indent="-285750" lvl="0" marL="285750" marR="0" rtl="0" algn="l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Learning outcomes linked to understanding and technical ability in </a:t>
            </a: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module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Shape 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48" y="2205359"/>
            <a:ext cx="6696001" cy="44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Shape 108"/>
          <p:cNvSpPr txBox="1"/>
          <p:nvPr/>
        </p:nvSpPr>
        <p:spPr>
          <a:xfrm>
            <a:off x="251519" y="675272"/>
            <a:ext cx="8640960" cy="11695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must work with colleagues to spread syllabus appropriately between stages</a:t>
            </a: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build on the earlier module and cover pre-requisites for future module</a:t>
            </a:r>
          </a:p>
          <a:p>
            <a:pPr indent="-285750" lvl="0" marL="285750" marR="0" rtl="0" algn="l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Learning outcomes linked to understanding and technical ability in </a:t>
            </a: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topic theme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251519" y="44623"/>
            <a:ext cx="9865096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view of the topic theme within which my module sits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Shape 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4391" y="2204864"/>
            <a:ext cx="6696000" cy="44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Shape 115"/>
          <p:cNvSpPr txBox="1"/>
          <p:nvPr/>
        </p:nvSpPr>
        <p:spPr>
          <a:xfrm>
            <a:off x="251519" y="675272"/>
            <a:ext cx="8640960" cy="147732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see the jigsaw box lid and can see how my modules fit into the puzzle</a:t>
            </a: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see development of syllabus and technical ability as vertical arrows</a:t>
            </a:r>
          </a:p>
          <a:p>
            <a:pPr indent="-285750" lvl="0" marL="285750" marR="0" rtl="0" algn="l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appreciate how understanding and technical ability in one module is needed for another</a:t>
            </a:r>
          </a:p>
        </p:txBody>
      </p:sp>
      <p:sp>
        <p:nvSpPr>
          <p:cNvPr id="116" name="Shape 116"/>
          <p:cNvSpPr txBox="1"/>
          <p:nvPr/>
        </p:nvSpPr>
        <p:spPr>
          <a:xfrm>
            <a:off x="251519" y="44623"/>
            <a:ext cx="9865096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view of the programme within which all modules sit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Shape 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4391" y="2205359"/>
            <a:ext cx="6696000" cy="44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Shape 122"/>
          <p:cNvSpPr txBox="1"/>
          <p:nvPr/>
        </p:nvSpPr>
        <p:spPr>
          <a:xfrm>
            <a:off x="251519" y="675272"/>
            <a:ext cx="8640960" cy="147732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concept of the jigsaw box lid (how, what and why we teach) </a:t>
            </a: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Heavily assessment driven approach to engaging with 6 stand-alone modules</a:t>
            </a:r>
          </a:p>
          <a:p>
            <a:pPr indent="-285750" lvl="0" marL="285750" marR="0" rtl="0" algn="l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concept of overall outcomes of the programme – what they can do as a graduate</a:t>
            </a:r>
          </a:p>
        </p:txBody>
      </p:sp>
      <p:sp>
        <p:nvSpPr>
          <p:cNvPr id="123" name="Shape 123"/>
          <p:cNvSpPr txBox="1"/>
          <p:nvPr/>
        </p:nvSpPr>
        <p:spPr>
          <a:xfrm>
            <a:off x="251519" y="44623"/>
            <a:ext cx="8640960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view of stage 1 teaching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Shape 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48" y="2205359"/>
            <a:ext cx="6696000" cy="44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 txBox="1"/>
          <p:nvPr/>
        </p:nvSpPr>
        <p:spPr>
          <a:xfrm>
            <a:off x="251519" y="44623"/>
            <a:ext cx="8640960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view of stage 2 teaching</a:t>
            </a:r>
          </a:p>
        </p:txBody>
      </p:sp>
      <p:sp>
        <p:nvSpPr>
          <p:cNvPr id="130" name="Shape 130"/>
          <p:cNvSpPr txBox="1"/>
          <p:nvPr/>
        </p:nvSpPr>
        <p:spPr>
          <a:xfrm>
            <a:off x="251519" y="675272"/>
            <a:ext cx="8640960" cy="147732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concept of the jigsaw box lid (how, what and why we teach) </a:t>
            </a: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Heavily assessment driven approach to engaging with 6 stand-alone modules</a:t>
            </a:r>
          </a:p>
          <a:p>
            <a:pPr indent="-285750" lvl="0" marL="285750" marR="0" rtl="0" algn="l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concept of overall outcomes of the programme – what they can do as a graduate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4391" y="2205359"/>
            <a:ext cx="6696000" cy="44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Shape 136"/>
          <p:cNvSpPr txBox="1"/>
          <p:nvPr/>
        </p:nvSpPr>
        <p:spPr>
          <a:xfrm>
            <a:off x="251519" y="44623"/>
            <a:ext cx="8640960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view of stage 3 teaching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251519" y="675272"/>
            <a:ext cx="8640960" cy="147732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concept of the jigsaw box lid (how, what and why we teach) </a:t>
            </a: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Heavily assessment driven approach to engaging with 6 stand-alone modules</a:t>
            </a:r>
          </a:p>
          <a:p>
            <a:pPr indent="-285750" lvl="0" marL="285750" marR="0" rtl="0" algn="l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concept of overall outcomes of the programme – what they can do as a graduate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Shape 1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4391" y="2205359"/>
            <a:ext cx="6696000" cy="44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Shape 143"/>
          <p:cNvSpPr txBox="1"/>
          <p:nvPr/>
        </p:nvSpPr>
        <p:spPr>
          <a:xfrm>
            <a:off x="251519" y="44623"/>
            <a:ext cx="8640960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view of stage 4 teaching</a:t>
            </a:r>
          </a:p>
        </p:txBody>
      </p:sp>
      <p:sp>
        <p:nvSpPr>
          <p:cNvPr id="144" name="Shape 144"/>
          <p:cNvSpPr txBox="1"/>
          <p:nvPr/>
        </p:nvSpPr>
        <p:spPr>
          <a:xfrm>
            <a:off x="251519" y="675272"/>
            <a:ext cx="8640960" cy="147732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concept of the jigsaw box lid (how, what and why we teach) </a:t>
            </a: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Heavily assessment driven approach to engaging with 6 stand-alone modules</a:t>
            </a:r>
          </a:p>
          <a:p>
            <a:pPr indent="-285750" lvl="0" marL="285750" marR="0" rtl="0" algn="l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concept of overall outcomes of the programme – what they can do as a graduate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Shape 1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3864" y="787281"/>
            <a:ext cx="8700623" cy="1273566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pic>
      <p:sp>
        <p:nvSpPr>
          <p:cNvPr id="150" name="Shape 150"/>
          <p:cNvSpPr txBox="1"/>
          <p:nvPr/>
        </p:nvSpPr>
        <p:spPr>
          <a:xfrm>
            <a:off x="251519" y="44623"/>
            <a:ext cx="8640960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Genuine typical student CV examples</a:t>
            </a:r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519" y="2204864"/>
            <a:ext cx="8712967" cy="1944216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pic>
      <p:pic>
        <p:nvPicPr>
          <p:cNvPr id="152" name="Shape 1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1519" y="4293096"/>
            <a:ext cx="8712967" cy="2376263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/>
        </p:nvSpPr>
        <p:spPr>
          <a:xfrm>
            <a:off x="251519" y="692695"/>
            <a:ext cx="8640960" cy="400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Employers are looking for graduates with:  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x="251519" y="1124744"/>
            <a:ext cx="849694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Performance Behaviours (adaptable, resilient to change, work with others, critical thinking, problem solving, willingness to take responsibility)</a:t>
            </a:r>
          </a:p>
        </p:txBody>
      </p:sp>
      <p:sp>
        <p:nvSpPr>
          <p:cNvPr id="159" name="Shape 159"/>
          <p:cNvSpPr txBox="1"/>
          <p:nvPr/>
        </p:nvSpPr>
        <p:spPr>
          <a:xfrm>
            <a:off x="323528" y="116631"/>
            <a:ext cx="8352928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Competition and the value of the degree</a:t>
            </a:r>
          </a:p>
        </p:txBody>
      </p:sp>
      <p:pic>
        <p:nvPicPr>
          <p:cNvPr id="160" name="Shape 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19" y="1988840"/>
            <a:ext cx="3222277" cy="453650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pic>
      <p:pic>
        <p:nvPicPr>
          <p:cNvPr id="161" name="Shape 161"/>
          <p:cNvPicPr preferRelativeResize="0"/>
          <p:nvPr/>
        </p:nvPicPr>
        <p:blipFill rotWithShape="1">
          <a:blip r:embed="rId4">
            <a:alphaModFix/>
          </a:blip>
          <a:srcRect b="17887" l="29929" r="12879" t="12203"/>
          <a:stretch/>
        </p:blipFill>
        <p:spPr>
          <a:xfrm>
            <a:off x="4139951" y="1982643"/>
            <a:ext cx="4536504" cy="311762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/>
            <a:headEnd len="med" w="med" type="none"/>
            <a:tailEnd len="med" w="med" type="none"/>
          </a:ln>
        </p:spPr>
      </p:pic>
      <p:sp>
        <p:nvSpPr>
          <p:cNvPr id="162" name="Shape 162"/>
          <p:cNvSpPr txBox="1"/>
          <p:nvPr/>
        </p:nvSpPr>
        <p:spPr>
          <a:xfrm>
            <a:off x="4067944" y="5157192"/>
            <a:ext cx="5472607" cy="1538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Degree Apprenticeships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3619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training costs/university fees and participants receive a wage</a:t>
            </a:r>
          </a:p>
          <a:p>
            <a:pPr indent="-361950" lvl="0" marL="361950" marR="0" rtl="0" algn="l">
              <a:spcBef>
                <a:spcPts val="0"/>
              </a:spcBef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3619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HE providers through HER Bill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/>
        </p:nvSpPr>
        <p:spPr>
          <a:xfrm>
            <a:off x="227901" y="548679"/>
            <a:ext cx="8568951" cy="1015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PLOs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 set of 6 to 8 describe what a programme enables graduates to do, and these inform the design of all aspects of teaching within the programme. A programme map captures how learning abilities are developed through modules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251519" y="44623"/>
            <a:ext cx="8640960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York Pedagogy</a:t>
            </a:r>
          </a:p>
        </p:txBody>
      </p:sp>
      <p:pic>
        <p:nvPicPr>
          <p:cNvPr id="169" name="Shape 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1700" y="2463501"/>
            <a:ext cx="5220580" cy="427786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 txBox="1"/>
          <p:nvPr/>
        </p:nvSpPr>
        <p:spPr>
          <a:xfrm>
            <a:off x="251519" y="1700808"/>
            <a:ext cx="871296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Summative assessment  -  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remains located within individual modules but should be coordinated at programme level</a:t>
            </a:r>
          </a:p>
        </p:txBody>
      </p:sp>
      <p:sp>
        <p:nvSpPr>
          <p:cNvPr id="171" name="Shape 171"/>
          <p:cNvSpPr/>
          <p:nvPr/>
        </p:nvSpPr>
        <p:spPr>
          <a:xfrm>
            <a:off x="270734" y="2942941"/>
            <a:ext cx="2501066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Work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Within programmes explicit attention is given to all aspects of student work which support learning, independent study as well as contact with staff </a:t>
            </a:r>
          </a:p>
        </p:txBody>
      </p:sp>
      <p:sp>
        <p:nvSpPr>
          <p:cNvPr id="172" name="Shape 172"/>
          <p:cNvSpPr/>
          <p:nvPr/>
        </p:nvSpPr>
        <p:spPr>
          <a:xfrm>
            <a:off x="6732239" y="3074183"/>
            <a:ext cx="2160240" cy="1938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Staff Contact  -  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Programme design seeks to maximise the value of contact time with staff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Shape 1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4391" y="2204864"/>
            <a:ext cx="6696000" cy="44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Shape 178"/>
          <p:cNvSpPr txBox="1"/>
          <p:nvPr/>
        </p:nvSpPr>
        <p:spPr>
          <a:xfrm>
            <a:off x="251519" y="44623"/>
            <a:ext cx="8640960" cy="523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York Pedagogy applied to the programme</a:t>
            </a:r>
          </a:p>
        </p:txBody>
      </p:sp>
      <p:sp>
        <p:nvSpPr>
          <p:cNvPr id="179" name="Shape 179"/>
          <p:cNvSpPr txBox="1"/>
          <p:nvPr/>
        </p:nvSpPr>
        <p:spPr>
          <a:xfrm>
            <a:off x="251519" y="675272"/>
            <a:ext cx="8640960" cy="140038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Jigsaw box lid (how, what and why we teach) is visible and clarifies programme objectives to staff and students</a:t>
            </a:r>
          </a:p>
          <a:p>
            <a:pPr indent="-285750" lvl="0" marL="285750" marR="0" rtl="0" algn="l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programme map continually evolves guiding us to question how the modules contribute to the PLOs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/>
          <p:nvPr/>
        </p:nvSpPr>
        <p:spPr>
          <a:xfrm>
            <a:off x="251519" y="3789039"/>
            <a:ext cx="2549114" cy="1107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it a tombstone for a 3 year project which died in 2017?</a:t>
            </a:r>
          </a:p>
        </p:txBody>
      </p:sp>
      <p:sp>
        <p:nvSpPr>
          <p:cNvPr descr="Image result for tomb stone clipart" id="185" name="Shape 185"/>
          <p:cNvSpPr/>
          <p:nvPr/>
        </p:nvSpPr>
        <p:spPr>
          <a:xfrm>
            <a:off x="155575" y="-144463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Image result for tomb stone clipart" id="186" name="Shape 186"/>
          <p:cNvSpPr/>
          <p:nvPr/>
        </p:nvSpPr>
        <p:spPr>
          <a:xfrm>
            <a:off x="307975" y="7937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Image result for tomb stone clipart" id="187" name="Shape 187"/>
          <p:cNvSpPr/>
          <p:nvPr/>
        </p:nvSpPr>
        <p:spPr>
          <a:xfrm>
            <a:off x="460375" y="160336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Shape 1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53130" y="908720"/>
            <a:ext cx="1581756" cy="2585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1192" y="959069"/>
            <a:ext cx="1870393" cy="2462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Shape 19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0375" y="959070"/>
            <a:ext cx="2240243" cy="247701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Shape 191"/>
          <p:cNvSpPr txBox="1"/>
          <p:nvPr/>
        </p:nvSpPr>
        <p:spPr>
          <a:xfrm>
            <a:off x="1331640" y="44623"/>
            <a:ext cx="640871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Evolution of </a:t>
            </a:r>
            <a:r>
              <a:rPr b="1"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York Pedagogy</a:t>
            </a:r>
          </a:p>
        </p:txBody>
      </p:sp>
      <p:sp>
        <p:nvSpPr>
          <p:cNvPr id="192" name="Shape 192"/>
          <p:cNvSpPr txBox="1"/>
          <p:nvPr/>
        </p:nvSpPr>
        <p:spPr>
          <a:xfrm>
            <a:off x="3391037" y="3789039"/>
            <a:ext cx="2549114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it a set of rules which must have to be begrudgingly followed?</a:t>
            </a:r>
          </a:p>
        </p:txBody>
      </p:sp>
      <p:sp>
        <p:nvSpPr>
          <p:cNvPr id="193" name="Shape 193"/>
          <p:cNvSpPr/>
          <p:nvPr/>
        </p:nvSpPr>
        <p:spPr>
          <a:xfrm>
            <a:off x="6660232" y="3789039"/>
            <a:ext cx="2358008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it a straight jacket whose map constrains future changes? 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251519" y="5438253"/>
            <a:ext cx="8660064" cy="1138772"/>
          </a:xfrm>
          <a:prstGeom prst="rect">
            <a:avLst/>
          </a:prstGeom>
          <a:solidFill>
            <a:srgbClr val="DAE5F1"/>
          </a:solidFill>
          <a:ln cap="flat" cmpd="sng" w="9525">
            <a:solidFill>
              <a:srgbClr val="538CD5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GB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Making It Work</a:t>
            </a:r>
          </a:p>
        </p:txBody>
      </p:sp>
      <p:sp>
        <p:nvSpPr>
          <p:cNvPr id="195" name="Shape 195"/>
          <p:cNvSpPr/>
          <p:nvPr/>
        </p:nvSpPr>
        <p:spPr>
          <a:xfrm>
            <a:off x="251116" y="5446385"/>
            <a:ext cx="2952731" cy="430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Embed it in what we do </a:t>
            </a:r>
          </a:p>
        </p:txBody>
      </p:sp>
      <p:sp>
        <p:nvSpPr>
          <p:cNvPr id="196" name="Shape 196"/>
          <p:cNvSpPr txBox="1"/>
          <p:nvPr/>
        </p:nvSpPr>
        <p:spPr>
          <a:xfrm>
            <a:off x="3663755" y="5446385"/>
            <a:ext cx="2060371" cy="430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Gain staff buy-in</a:t>
            </a:r>
          </a:p>
        </p:txBody>
      </p:sp>
      <p:sp>
        <p:nvSpPr>
          <p:cNvPr id="197" name="Shape 197"/>
          <p:cNvSpPr txBox="1"/>
          <p:nvPr/>
        </p:nvSpPr>
        <p:spPr>
          <a:xfrm>
            <a:off x="6566971" y="5446385"/>
            <a:ext cx="2325507" cy="430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Challenge the map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/>
          <p:nvPr/>
        </p:nvSpPr>
        <p:spPr>
          <a:xfrm>
            <a:off x="251519" y="1844824"/>
            <a:ext cx="8712967" cy="5247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10.00-10.20am:   Welcome!</a:t>
            </a: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10.30-11.30am:   </a:t>
            </a: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Workshop A (five concurrent sessions) in Exhibition Centre</a:t>
            </a: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11.40-12.40pm:   </a:t>
            </a: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Workshop B (five concurrent sessions) in Exhibition Centre</a:t>
            </a: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12.45-1.30pm:     Posters and lunch in Spring Lane Building (Ground + 1</a:t>
            </a:r>
            <a:r>
              <a:rPr baseline="30000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floor)</a:t>
            </a: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1.40-2.55pm:       </a:t>
            </a: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Keynote address and discussion, SLB118</a:t>
            </a:r>
          </a:p>
          <a:p>
            <a:pPr indent="-9525" lvl="0" marL="1787525" marR="0" rtl="0" algn="l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Pedagogy and Curiosity: How we can offer a distinctive research-intensive learning experience through the Pedagogy  </a:t>
            </a:r>
          </a:p>
          <a:p>
            <a:pPr indent="1778000" lvl="0" marL="0" marR="0" rtl="0" algn="l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 John Robinson, PVC for Teaching, Learning and Students</a:t>
            </a: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3.00-3.35pm:       Poster session and afternoon tea in SLB (Ground + 1</a:t>
            </a:r>
            <a:r>
              <a:rPr baseline="30000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floor)</a:t>
            </a:r>
          </a:p>
          <a:p>
            <a:pPr indent="-1787525" lvl="0" marL="1787525" marR="0" rtl="0" algn="l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3.40-4.40pm:       </a:t>
            </a:r>
            <a:r>
              <a:rPr b="1"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Plenary (concurrent sessions) split by faculty, chaired by Faculty Co-ordinators in Exhibition Centre</a:t>
            </a: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plenary will attempt to capture your thoughts regarding the implementation and evolution of The York Pedagogy.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179511" y="116631"/>
            <a:ext cx="8784976" cy="1656183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Shape 204"/>
          <p:cNvSpPr txBox="1"/>
          <p:nvPr/>
        </p:nvSpPr>
        <p:spPr>
          <a:xfrm>
            <a:off x="1763688" y="404663"/>
            <a:ext cx="4608512" cy="1077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York Pedagogy –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GB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making it work</a:t>
            </a:r>
          </a:p>
        </p:txBody>
      </p:sp>
      <p:pic>
        <p:nvPicPr>
          <p:cNvPr id="205" name="Shape 2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176" y="251779"/>
            <a:ext cx="2664295" cy="1409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Shape 2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528" y="234915"/>
            <a:ext cx="1335389" cy="1426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