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6858000" cx="12192000"/>
  <p:notesSz cx="6858000" cy="9144000"/>
  <p:embeddedFontLst>
    <p:embeddedFont>
      <p:font typeface="Tahoma"/>
      <p:regular r:id="rId50"/>
      <p:bold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Tahoma-bold.fntdata"/><Relationship Id="rId50" Type="http://schemas.openxmlformats.org/officeDocument/2006/relationships/font" Target="fonts/Tahoma-regular.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8788"/>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2" y="0"/>
            <a:ext cx="2971799" cy="458788"/>
          </a:xfrm>
          <a:prstGeom prst="rect">
            <a:avLst/>
          </a:prstGeom>
          <a:noFill/>
          <a:ln>
            <a:noFill/>
          </a:ln>
        </p:spPr>
        <p:txBody>
          <a:bodyPr anchorCtr="0" anchor="t" bIns="91425" lIns="91425" rIns="91425" tIns="91425"/>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400550"/>
            <a:ext cx="5486399" cy="360045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200" u="none" cap="none" strike="noStrike">
                <a:solidFill>
                  <a:schemeClr val="dk1"/>
                </a:solidFill>
                <a:latin typeface="Calibri"/>
                <a:ea typeface="Calibri"/>
                <a:cs typeface="Calibri"/>
                <a:sym typeface="Calibri"/>
              </a:defRPr>
            </a:lvl2pPr>
            <a:lvl3pPr indent="0" lvl="2" marL="914400" marR="0" rtl="0" algn="l">
              <a:spcBef>
                <a:spcPts val="0"/>
              </a:spcBef>
              <a:buNone/>
              <a:defRPr b="0" i="0" sz="1200" u="none" cap="none" strike="noStrike">
                <a:solidFill>
                  <a:schemeClr val="dk1"/>
                </a:solidFill>
                <a:latin typeface="Calibri"/>
                <a:ea typeface="Calibri"/>
                <a:cs typeface="Calibri"/>
                <a:sym typeface="Calibri"/>
              </a:defRPr>
            </a:lvl3pPr>
            <a:lvl4pPr indent="0" lvl="3" marL="1371600" marR="0" rtl="0" algn="l">
              <a:spcBef>
                <a:spcPts val="0"/>
              </a:spcBef>
              <a:buNone/>
              <a:defRPr b="0" i="0" sz="1200" u="none" cap="none" strike="noStrike">
                <a:solidFill>
                  <a:schemeClr val="dk1"/>
                </a:solidFill>
                <a:latin typeface="Calibri"/>
                <a:ea typeface="Calibri"/>
                <a:cs typeface="Calibri"/>
                <a:sym typeface="Calibri"/>
              </a:defRPr>
            </a:lvl4pPr>
            <a:lvl5pPr indent="0" lvl="4" marL="1828800" marR="0" rtl="0" algn="l">
              <a:spcBef>
                <a:spcPts val="0"/>
              </a:spcBef>
              <a:buNone/>
              <a:defRPr b="0" i="0" sz="1200" u="none" cap="none" strike="noStrike">
                <a:solidFill>
                  <a:schemeClr val="dk1"/>
                </a:solidFill>
                <a:latin typeface="Calibri"/>
                <a:ea typeface="Calibri"/>
                <a:cs typeface="Calibri"/>
                <a:sym typeface="Calibri"/>
              </a:defRPr>
            </a:lvl5pPr>
            <a:lvl6pPr indent="0" lvl="5" marL="2286000" marR="0" rtl="0" algn="l">
              <a:spcBef>
                <a:spcPts val="0"/>
              </a:spcBef>
              <a:buNone/>
              <a:defRPr b="0" i="0" sz="1200" u="none" cap="none" strike="noStrike">
                <a:solidFill>
                  <a:schemeClr val="dk1"/>
                </a:solidFill>
                <a:latin typeface="Calibri"/>
                <a:ea typeface="Calibri"/>
                <a:cs typeface="Calibri"/>
                <a:sym typeface="Calibri"/>
              </a:defRPr>
            </a:lvl6pPr>
            <a:lvl7pPr indent="0" lvl="6" marL="2743200" marR="0" rtl="0" algn="l">
              <a:spcBef>
                <a:spcPts val="0"/>
              </a:spcBef>
              <a:buNone/>
              <a:defRPr b="0" i="0" sz="1200" u="none" cap="none" strike="noStrike">
                <a:solidFill>
                  <a:schemeClr val="dk1"/>
                </a:solidFill>
                <a:latin typeface="Calibri"/>
                <a:ea typeface="Calibri"/>
                <a:cs typeface="Calibri"/>
                <a:sym typeface="Calibri"/>
              </a:defRPr>
            </a:lvl7pPr>
            <a:lvl8pPr indent="0" lvl="7" marL="3200400" marR="0" rtl="0" algn="l">
              <a:spcBef>
                <a:spcPts val="0"/>
              </a:spcBef>
              <a:buNone/>
              <a:defRPr b="0" i="0" sz="1200" u="none" cap="none" strike="noStrike">
                <a:solidFill>
                  <a:schemeClr val="dk1"/>
                </a:solidFill>
                <a:latin typeface="Calibri"/>
                <a:ea typeface="Calibri"/>
                <a:cs typeface="Calibri"/>
                <a:sym typeface="Calibri"/>
              </a:defRPr>
            </a:lvl8pPr>
            <a:lvl9pPr indent="0" lvl="8" marL="3657600" marR="0" rtl="0" algn="l">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799" cy="458786"/>
          </a:xfrm>
          <a:prstGeom prst="rect">
            <a:avLst/>
          </a:prstGeom>
          <a:noFill/>
          <a:ln>
            <a:noFill/>
          </a:ln>
        </p:spPr>
        <p:txBody>
          <a:bodyPr anchorCtr="0" anchor="b"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2" y="8685213"/>
            <a:ext cx="2971799" cy="458786"/>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86" name="Shape 86"/>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Shape 91"/>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92" name="Shape 92"/>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Shape 97"/>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98" name="Shape 98"/>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Shape 10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05" name="Shape 105"/>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15" name="Shape 115"/>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Shape 123"/>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24" name="Shape 124"/>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Shape 128"/>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29" name="Shape 129"/>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Shape 13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35" name="Shape 135"/>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Shape 140"/>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41" name="Shape 141"/>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Shape 147"/>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48" name="Shape 148"/>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Shape 155"/>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56" name="Shape 156"/>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Shape 162"/>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63" name="Shape 163"/>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Shape 170"/>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71" name="Shape 171"/>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Shape 176"/>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77" name="Shape 177"/>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Shape 183"/>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84" name="Shape 184"/>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Shape 190"/>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91" name="Shape 191"/>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Shape 196"/>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97" name="Shape 197"/>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Shape 205"/>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06" name="Shape 206"/>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Shape 212"/>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13" name="Shape 213"/>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Shape 220"/>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21" name="Shape 221"/>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Shape 227"/>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28" name="Shape 228"/>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Shape 23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35" name="Shape 235"/>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Shape 240"/>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41" name="Shape 241"/>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Shape 246"/>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47" name="Shape 247"/>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Shape 253"/>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54" name="Shape 254"/>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Shape 259"/>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60" name="Shape 260"/>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Shape 266"/>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67" name="Shape 267"/>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Shape 272"/>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73" name="Shape 273"/>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Shape 278"/>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79" name="Shape 279"/>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Shape 28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85" name="Shape 285"/>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Shape 290"/>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91" name="Shape 291"/>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Shape 297"/>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298" name="Shape 298"/>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Shape 305"/>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06" name="Shape 306"/>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Shape 312"/>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13" name="Shape 313"/>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Shape 319"/>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20" name="Shape 320"/>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Shape 325"/>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26" name="Shape 326"/>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Shape 331"/>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32" name="Shape 332"/>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Shape 338"/>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39" name="Shape 339"/>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Shape 34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45" name="Shape 345"/>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Shape 350"/>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51" name="Shape 351"/>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Shape 355"/>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56" name="Shape 356"/>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Shape 362"/>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63" name="Shape 363"/>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Shape 369"/>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70" name="Shape 370"/>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Shape 376"/>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77" name="Shape 377"/>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1" name="Shape 381"/>
        <p:cNvGrpSpPr/>
        <p:nvPr/>
      </p:nvGrpSpPr>
      <p:grpSpPr>
        <a:xfrm>
          <a:off x="0" y="0"/>
          <a:ext cx="0" cy="0"/>
          <a:chOff x="0" y="0"/>
          <a:chExt cx="0" cy="0"/>
        </a:xfrm>
      </p:grpSpPr>
      <p:sp>
        <p:nvSpPr>
          <p:cNvPr id="382" name="Shape 382"/>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383" name="Shape 383"/>
          <p:cNvSpPr/>
          <p:nvPr>
            <p:ph idx="2" type="sldImg"/>
          </p:nvPr>
        </p:nvSpPr>
        <p:spPr>
          <a:xfrm>
            <a:off x="685800" y="1143000"/>
            <a:ext cx="5486399"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15" name="Shape 15"/>
        <p:cNvGrpSpPr/>
        <p:nvPr/>
      </p:nvGrpSpPr>
      <p:grpSpPr>
        <a:xfrm>
          <a:off x="0" y="0"/>
          <a:ext cx="0" cy="0"/>
          <a:chOff x="0" y="0"/>
          <a:chExt cx="0" cy="0"/>
        </a:xfrm>
      </p:grpSpPr>
      <p:sp>
        <p:nvSpPr>
          <p:cNvPr id="16" name="Shape 16"/>
          <p:cNvSpPr txBox="1"/>
          <p:nvPr>
            <p:ph type="ctrTitle"/>
          </p:nvPr>
        </p:nvSpPr>
        <p:spPr>
          <a:xfrm>
            <a:off x="1524000" y="1122362"/>
            <a:ext cx="9144000" cy="2387600"/>
          </a:xfrm>
          <a:prstGeom prst="rect">
            <a:avLst/>
          </a:prstGeom>
          <a:noFill/>
          <a:ln>
            <a:noFill/>
          </a:ln>
        </p:spPr>
        <p:txBody>
          <a:bodyPr anchorCtr="0" anchor="b" bIns="91425" lIns="91425" rIns="91425" tIns="91425"/>
          <a:lstStyle>
            <a:lvl1pPr indent="0" lvl="0" marL="0" marR="0" rtl="0" algn="ctr">
              <a:lnSpc>
                <a:spcPct val="90000"/>
              </a:lnSpc>
              <a:spcBef>
                <a:spcPts val="0"/>
              </a:spcBef>
              <a:buClr>
                <a:schemeClr val="dk1"/>
              </a:buClr>
              <a:buFont typeface="Calibri"/>
              <a:buNone/>
              <a:defRPr b="0" i="0" sz="6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7" name="Shape 17"/>
          <p:cNvSpPr txBox="1"/>
          <p:nvPr>
            <p:ph idx="1" type="subTitle"/>
          </p:nvPr>
        </p:nvSpPr>
        <p:spPr>
          <a:xfrm>
            <a:off x="1524000" y="3602037"/>
            <a:ext cx="9144000" cy="1655761"/>
          </a:xfrm>
          <a:prstGeom prst="rect">
            <a:avLst/>
          </a:prstGeom>
          <a:noFill/>
          <a:ln>
            <a:noFill/>
          </a:ln>
        </p:spPr>
        <p:txBody>
          <a:bodyPr anchorCtr="0" anchor="t" bIns="91425" lIns="91425" rIns="91425" tIns="91425"/>
          <a:lstStyle>
            <a:lvl1pPr indent="0" lvl="0" marL="0" marR="0" rtl="0" algn="ctr">
              <a:lnSpc>
                <a:spcPct val="90000"/>
              </a:lnSpc>
              <a:spcBef>
                <a:spcPts val="1000"/>
              </a:spcBef>
              <a:buClr>
                <a:schemeClr val="dk1"/>
              </a:buClr>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buClr>
                <a:schemeClr val="dk1"/>
              </a:buClr>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buClr>
                <a:schemeClr val="dk1"/>
              </a:buClr>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buClr>
                <a:schemeClr val="dk1"/>
              </a:buClr>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buClr>
                <a:schemeClr val="dk1"/>
              </a:buClr>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buClr>
                <a:schemeClr val="dk1"/>
              </a:buClr>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buClr>
                <a:schemeClr val="dk1"/>
              </a:buClr>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buClr>
                <a:schemeClr val="dk1"/>
              </a:buClr>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buClr>
                <a:schemeClr val="dk1"/>
              </a:buClr>
              <a:buFont typeface="Arial"/>
              <a:buNone/>
              <a:defRPr b="0" i="0" sz="1600" u="none" cap="none" strike="noStrike">
                <a:solidFill>
                  <a:schemeClr val="dk1"/>
                </a:solidFill>
                <a:latin typeface="Calibri"/>
                <a:ea typeface="Calibri"/>
                <a:cs typeface="Calibri"/>
                <a:sym typeface="Calibri"/>
              </a:defRPr>
            </a:lvl9pPr>
          </a:lstStyle>
          <a:p/>
        </p:txBody>
      </p:sp>
      <p:sp>
        <p:nvSpPr>
          <p:cNvPr id="18" name="Shape 18"/>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21" name="Shape 21"/>
        <p:cNvGrpSpPr/>
        <p:nvPr/>
      </p:nvGrpSpPr>
      <p:grpSpPr>
        <a:xfrm>
          <a:off x="0" y="0"/>
          <a:ext cx="0" cy="0"/>
          <a:chOff x="0" y="0"/>
          <a:chExt cx="0" cy="0"/>
        </a:xfrm>
      </p:grpSpPr>
      <p:sp>
        <p:nvSpPr>
          <p:cNvPr id="22" name="Shape 22"/>
          <p:cNvSpPr txBox="1"/>
          <p:nvPr>
            <p:ph type="title"/>
          </p:nvPr>
        </p:nvSpPr>
        <p:spPr>
          <a:xfrm>
            <a:off x="838200" y="365125"/>
            <a:ext cx="10515599" cy="1325562"/>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3" name="Shape 23"/>
          <p:cNvSpPr txBox="1"/>
          <p:nvPr>
            <p:ph idx="1" type="body"/>
          </p:nvPr>
        </p:nvSpPr>
        <p:spPr>
          <a:xfrm>
            <a:off x="838200" y="1825625"/>
            <a:ext cx="10515599" cy="4351338"/>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27" name="Shape 27"/>
        <p:cNvGrpSpPr/>
        <p:nvPr/>
      </p:nvGrpSpPr>
      <p:grpSpPr>
        <a:xfrm>
          <a:off x="0" y="0"/>
          <a:ext cx="0" cy="0"/>
          <a:chOff x="0" y="0"/>
          <a:chExt cx="0" cy="0"/>
        </a:xfrm>
      </p:grpSpPr>
      <p:sp>
        <p:nvSpPr>
          <p:cNvPr id="28" name="Shape 28"/>
          <p:cNvSpPr txBox="1"/>
          <p:nvPr>
            <p:ph type="title"/>
          </p:nvPr>
        </p:nvSpPr>
        <p:spPr>
          <a:xfrm>
            <a:off x="831850" y="1709738"/>
            <a:ext cx="10515599" cy="2852737"/>
          </a:xfrm>
          <a:prstGeom prst="rect">
            <a:avLst/>
          </a:prstGeom>
          <a:noFill/>
          <a:ln>
            <a:noFill/>
          </a:ln>
        </p:spPr>
        <p:txBody>
          <a:bodyPr anchorCtr="0" anchor="b" bIns="91425" lIns="91425" rIns="91425" tIns="91425"/>
          <a:lstStyle>
            <a:lvl1pPr indent="0" lvl="0" marL="0" marR="0" rtl="0" algn="l">
              <a:lnSpc>
                <a:spcPct val="90000"/>
              </a:lnSpc>
              <a:spcBef>
                <a:spcPts val="0"/>
              </a:spcBef>
              <a:buClr>
                <a:schemeClr val="dk1"/>
              </a:buClr>
              <a:buFont typeface="Calibri"/>
              <a:buNone/>
              <a:defRPr b="0" i="0" sz="6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9" name="Shape 29"/>
          <p:cNvSpPr txBox="1"/>
          <p:nvPr>
            <p:ph idx="1" type="body"/>
          </p:nvPr>
        </p:nvSpPr>
        <p:spPr>
          <a:xfrm>
            <a:off x="831850" y="4589462"/>
            <a:ext cx="10515599" cy="1500187"/>
          </a:xfrm>
          <a:prstGeom prst="rect">
            <a:avLst/>
          </a:prstGeom>
          <a:noFill/>
          <a:ln>
            <a:noFill/>
          </a:ln>
        </p:spPr>
        <p:txBody>
          <a:bodyPr anchorCtr="0" anchor="t" bIns="91425" lIns="91425" rIns="91425" tIns="91425"/>
          <a:lstStyle>
            <a:lvl1pPr indent="0" lvl="0" marL="0" marR="0" rtl="0" algn="l">
              <a:lnSpc>
                <a:spcPct val="90000"/>
              </a:lnSpc>
              <a:spcBef>
                <a:spcPts val="1000"/>
              </a:spcBef>
              <a:buClr>
                <a:srgbClr val="888888"/>
              </a:buClr>
              <a:buFont typeface="Arial"/>
              <a:buNone/>
              <a:defRPr b="0" i="0" sz="2400" u="none" cap="none" strike="noStrike">
                <a:solidFill>
                  <a:srgbClr val="888888"/>
                </a:solidFill>
                <a:latin typeface="Calibri"/>
                <a:ea typeface="Calibri"/>
                <a:cs typeface="Calibri"/>
                <a:sym typeface="Calibri"/>
              </a:defRPr>
            </a:lvl1pPr>
            <a:lvl2pPr indent="0" lvl="1" marL="457200" marR="0" rtl="0" algn="l">
              <a:lnSpc>
                <a:spcPct val="90000"/>
              </a:lnSpc>
              <a:spcBef>
                <a:spcPts val="500"/>
              </a:spcBef>
              <a:buClr>
                <a:srgbClr val="888888"/>
              </a:buClr>
              <a:buFont typeface="Arial"/>
              <a:buNone/>
              <a:defRPr b="0" i="0" sz="2000" u="none" cap="none" strike="noStrike">
                <a:solidFill>
                  <a:srgbClr val="888888"/>
                </a:solidFill>
                <a:latin typeface="Calibri"/>
                <a:ea typeface="Calibri"/>
                <a:cs typeface="Calibri"/>
                <a:sym typeface="Calibri"/>
              </a:defRPr>
            </a:lvl2pPr>
            <a:lvl3pPr indent="0" lvl="2" marL="914400" marR="0" rtl="0" algn="l">
              <a:lnSpc>
                <a:spcPct val="90000"/>
              </a:lnSpc>
              <a:spcBef>
                <a:spcPts val="500"/>
              </a:spcBef>
              <a:buClr>
                <a:srgbClr val="888888"/>
              </a:buClr>
              <a:buFont typeface="Arial"/>
              <a:buNone/>
              <a:defRPr b="0" i="0" sz="1800" u="none" cap="none" strike="noStrike">
                <a:solidFill>
                  <a:srgbClr val="888888"/>
                </a:solidFill>
                <a:latin typeface="Calibri"/>
                <a:ea typeface="Calibri"/>
                <a:cs typeface="Calibri"/>
                <a:sym typeface="Calibri"/>
              </a:defRPr>
            </a:lvl3pPr>
            <a:lvl4pPr indent="0" lvl="3" marL="1371600" marR="0" rtl="0" algn="l">
              <a:lnSpc>
                <a:spcPct val="90000"/>
              </a:lnSpc>
              <a:spcBef>
                <a:spcPts val="500"/>
              </a:spcBef>
              <a:buClr>
                <a:srgbClr val="888888"/>
              </a:buClr>
              <a:buFont typeface="Arial"/>
              <a:buNone/>
              <a:defRPr b="0" i="0" sz="1600" u="none" cap="none" strike="noStrike">
                <a:solidFill>
                  <a:srgbClr val="888888"/>
                </a:solidFill>
                <a:latin typeface="Calibri"/>
                <a:ea typeface="Calibri"/>
                <a:cs typeface="Calibri"/>
                <a:sym typeface="Calibri"/>
              </a:defRPr>
            </a:lvl4pPr>
            <a:lvl5pPr indent="0" lvl="4" marL="1828800" marR="0" rtl="0" algn="l">
              <a:lnSpc>
                <a:spcPct val="90000"/>
              </a:lnSpc>
              <a:spcBef>
                <a:spcPts val="500"/>
              </a:spcBef>
              <a:buClr>
                <a:srgbClr val="888888"/>
              </a:buClr>
              <a:buFont typeface="Arial"/>
              <a:buNone/>
              <a:defRPr b="0" i="0" sz="1600" u="none" cap="none" strike="noStrike">
                <a:solidFill>
                  <a:srgbClr val="888888"/>
                </a:solidFill>
                <a:latin typeface="Calibri"/>
                <a:ea typeface="Calibri"/>
                <a:cs typeface="Calibri"/>
                <a:sym typeface="Calibri"/>
              </a:defRPr>
            </a:lvl5pPr>
            <a:lvl6pPr indent="0" lvl="5" marL="2286000" marR="0" rtl="0" algn="l">
              <a:lnSpc>
                <a:spcPct val="90000"/>
              </a:lnSpc>
              <a:spcBef>
                <a:spcPts val="500"/>
              </a:spcBef>
              <a:buClr>
                <a:srgbClr val="888888"/>
              </a:buClr>
              <a:buFont typeface="Arial"/>
              <a:buNone/>
              <a:defRPr b="0" i="0" sz="1600" u="none" cap="none" strike="noStrike">
                <a:solidFill>
                  <a:srgbClr val="888888"/>
                </a:solidFill>
                <a:latin typeface="Calibri"/>
                <a:ea typeface="Calibri"/>
                <a:cs typeface="Calibri"/>
                <a:sym typeface="Calibri"/>
              </a:defRPr>
            </a:lvl6pPr>
            <a:lvl7pPr indent="0" lvl="6" marL="2743200" marR="0" rtl="0" algn="l">
              <a:lnSpc>
                <a:spcPct val="90000"/>
              </a:lnSpc>
              <a:spcBef>
                <a:spcPts val="500"/>
              </a:spcBef>
              <a:buClr>
                <a:srgbClr val="888888"/>
              </a:buClr>
              <a:buFont typeface="Arial"/>
              <a:buNone/>
              <a:defRPr b="0" i="0" sz="1600" u="none" cap="none" strike="noStrike">
                <a:solidFill>
                  <a:srgbClr val="888888"/>
                </a:solidFill>
                <a:latin typeface="Calibri"/>
                <a:ea typeface="Calibri"/>
                <a:cs typeface="Calibri"/>
                <a:sym typeface="Calibri"/>
              </a:defRPr>
            </a:lvl7pPr>
            <a:lvl8pPr indent="0" lvl="7" marL="3200400" marR="0" rtl="0" algn="l">
              <a:lnSpc>
                <a:spcPct val="90000"/>
              </a:lnSpc>
              <a:spcBef>
                <a:spcPts val="500"/>
              </a:spcBef>
              <a:buClr>
                <a:srgbClr val="888888"/>
              </a:buClr>
              <a:buFont typeface="Arial"/>
              <a:buNone/>
              <a:defRPr b="0" i="0" sz="1600" u="none" cap="none" strike="noStrike">
                <a:solidFill>
                  <a:srgbClr val="888888"/>
                </a:solidFill>
                <a:latin typeface="Calibri"/>
                <a:ea typeface="Calibri"/>
                <a:cs typeface="Calibri"/>
                <a:sym typeface="Calibri"/>
              </a:defRPr>
            </a:lvl8pPr>
            <a:lvl9pPr indent="0" lvl="8" marL="3657600" marR="0" rtl="0" algn="l">
              <a:lnSpc>
                <a:spcPct val="90000"/>
              </a:lnSpc>
              <a:spcBef>
                <a:spcPts val="500"/>
              </a:spcBef>
              <a:buClr>
                <a:srgbClr val="888888"/>
              </a:buClr>
              <a:buFont typeface="Arial"/>
              <a:buNone/>
              <a:defRPr b="0" i="0" sz="1600" u="none" cap="none" strike="noStrike">
                <a:solidFill>
                  <a:srgbClr val="888888"/>
                </a:solidFill>
                <a:latin typeface="Calibri"/>
                <a:ea typeface="Calibri"/>
                <a:cs typeface="Calibri"/>
                <a:sym typeface="Calibri"/>
              </a:defRPr>
            </a:lvl9pPr>
          </a:lstStyle>
          <a:p/>
        </p:txBody>
      </p:sp>
      <p:sp>
        <p:nvSpPr>
          <p:cNvPr id="30" name="Shape 30"/>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33" name="Shape 33"/>
        <p:cNvGrpSpPr/>
        <p:nvPr/>
      </p:nvGrpSpPr>
      <p:grpSpPr>
        <a:xfrm>
          <a:off x="0" y="0"/>
          <a:ext cx="0" cy="0"/>
          <a:chOff x="0" y="0"/>
          <a:chExt cx="0" cy="0"/>
        </a:xfrm>
      </p:grpSpPr>
      <p:sp>
        <p:nvSpPr>
          <p:cNvPr id="34" name="Shape 34"/>
          <p:cNvSpPr txBox="1"/>
          <p:nvPr>
            <p:ph type="title"/>
          </p:nvPr>
        </p:nvSpPr>
        <p:spPr>
          <a:xfrm>
            <a:off x="838200" y="365125"/>
            <a:ext cx="10515599" cy="1325562"/>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5" name="Shape 35"/>
          <p:cNvSpPr txBox="1"/>
          <p:nvPr>
            <p:ph idx="1" type="body"/>
          </p:nvPr>
        </p:nvSpPr>
        <p:spPr>
          <a:xfrm>
            <a:off x="838200" y="1825625"/>
            <a:ext cx="5181600" cy="4351338"/>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2" type="body"/>
          </p:nvPr>
        </p:nvSpPr>
        <p:spPr>
          <a:xfrm>
            <a:off x="6172200" y="1825625"/>
            <a:ext cx="5181600" cy="4351338"/>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40" name="Shape 40"/>
        <p:cNvGrpSpPr/>
        <p:nvPr/>
      </p:nvGrpSpPr>
      <p:grpSpPr>
        <a:xfrm>
          <a:off x="0" y="0"/>
          <a:ext cx="0" cy="0"/>
          <a:chOff x="0" y="0"/>
          <a:chExt cx="0" cy="0"/>
        </a:xfrm>
      </p:grpSpPr>
      <p:sp>
        <p:nvSpPr>
          <p:cNvPr id="41" name="Shape 41"/>
          <p:cNvSpPr txBox="1"/>
          <p:nvPr>
            <p:ph type="title"/>
          </p:nvPr>
        </p:nvSpPr>
        <p:spPr>
          <a:xfrm>
            <a:off x="839787" y="365125"/>
            <a:ext cx="10515599" cy="1325562"/>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2" name="Shape 42"/>
          <p:cNvSpPr txBox="1"/>
          <p:nvPr>
            <p:ph idx="1" type="body"/>
          </p:nvPr>
        </p:nvSpPr>
        <p:spPr>
          <a:xfrm>
            <a:off x="839787" y="1681163"/>
            <a:ext cx="5157787" cy="823912"/>
          </a:xfrm>
          <a:prstGeom prst="rect">
            <a:avLst/>
          </a:prstGeom>
          <a:noFill/>
          <a:ln>
            <a:noFill/>
          </a:ln>
        </p:spPr>
        <p:txBody>
          <a:bodyPr anchorCtr="0" anchor="b" bIns="91425" lIns="91425" rIns="91425" tIns="91425"/>
          <a:lstStyle>
            <a:lvl1pPr indent="0" lvl="0" marL="0" marR="0" rtl="0" algn="l">
              <a:lnSpc>
                <a:spcPct val="90000"/>
              </a:lnSpc>
              <a:spcBef>
                <a:spcPts val="100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839787" y="2505075"/>
            <a:ext cx="5157787" cy="3684588"/>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Shape 44"/>
          <p:cNvSpPr txBox="1"/>
          <p:nvPr>
            <p:ph idx="3" type="body"/>
          </p:nvPr>
        </p:nvSpPr>
        <p:spPr>
          <a:xfrm>
            <a:off x="6172200" y="1681163"/>
            <a:ext cx="5183187" cy="823912"/>
          </a:xfrm>
          <a:prstGeom prst="rect">
            <a:avLst/>
          </a:prstGeom>
          <a:noFill/>
          <a:ln>
            <a:noFill/>
          </a:ln>
        </p:spPr>
        <p:txBody>
          <a:bodyPr anchorCtr="0" anchor="b" bIns="91425" lIns="91425" rIns="91425" tIns="91425"/>
          <a:lstStyle>
            <a:lvl1pPr indent="0" lvl="0" marL="0" marR="0" rtl="0" algn="l">
              <a:lnSpc>
                <a:spcPct val="90000"/>
              </a:lnSpc>
              <a:spcBef>
                <a:spcPts val="100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5" name="Shape 45"/>
          <p:cNvSpPr txBox="1"/>
          <p:nvPr>
            <p:ph idx="4" type="body"/>
          </p:nvPr>
        </p:nvSpPr>
        <p:spPr>
          <a:xfrm>
            <a:off x="6172200" y="2505075"/>
            <a:ext cx="5183187" cy="3684588"/>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49" name="Shape 49"/>
        <p:cNvGrpSpPr/>
        <p:nvPr/>
      </p:nvGrpSpPr>
      <p:grpSpPr>
        <a:xfrm>
          <a:off x="0" y="0"/>
          <a:ext cx="0" cy="0"/>
          <a:chOff x="0" y="0"/>
          <a:chExt cx="0" cy="0"/>
        </a:xfrm>
      </p:grpSpPr>
      <p:sp>
        <p:nvSpPr>
          <p:cNvPr id="50" name="Shape 50"/>
          <p:cNvSpPr txBox="1"/>
          <p:nvPr>
            <p:ph type="title"/>
          </p:nvPr>
        </p:nvSpPr>
        <p:spPr>
          <a:xfrm>
            <a:off x="838200" y="365125"/>
            <a:ext cx="10515599" cy="1325562"/>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1" name="Shape 51"/>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54" name="Shape 54"/>
        <p:cNvGrpSpPr/>
        <p:nvPr/>
      </p:nvGrpSpPr>
      <p:grpSpPr>
        <a:xfrm>
          <a:off x="0" y="0"/>
          <a:ext cx="0" cy="0"/>
          <a:chOff x="0" y="0"/>
          <a:chExt cx="0" cy="0"/>
        </a:xfrm>
      </p:grpSpPr>
      <p:sp>
        <p:nvSpPr>
          <p:cNvPr id="55" name="Shape 55"/>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58" name="Shape 58"/>
        <p:cNvGrpSpPr/>
        <p:nvPr/>
      </p:nvGrpSpPr>
      <p:grpSpPr>
        <a:xfrm>
          <a:off x="0" y="0"/>
          <a:ext cx="0" cy="0"/>
          <a:chOff x="0" y="0"/>
          <a:chExt cx="0" cy="0"/>
        </a:xfrm>
      </p:grpSpPr>
      <p:sp>
        <p:nvSpPr>
          <p:cNvPr id="59" name="Shape 59"/>
          <p:cNvSpPr txBox="1"/>
          <p:nvPr>
            <p:ph type="title"/>
          </p:nvPr>
        </p:nvSpPr>
        <p:spPr>
          <a:xfrm>
            <a:off x="839787" y="457200"/>
            <a:ext cx="3932237" cy="1600199"/>
          </a:xfrm>
          <a:prstGeom prst="rect">
            <a:avLst/>
          </a:prstGeom>
          <a:noFill/>
          <a:ln>
            <a:noFill/>
          </a:ln>
        </p:spPr>
        <p:txBody>
          <a:bodyPr anchorCtr="0" anchor="b" bIns="91425" lIns="91425" rIns="91425" tIns="91425"/>
          <a:lstStyle>
            <a:lvl1pPr indent="0" lvl="0" marL="0" marR="0" rtl="0" algn="l">
              <a:lnSpc>
                <a:spcPct val="90000"/>
              </a:lnSpc>
              <a:spcBef>
                <a:spcPts val="0"/>
              </a:spcBef>
              <a:buClr>
                <a:schemeClr val="dk1"/>
              </a:buClr>
              <a:buFont typeface="Calibri"/>
              <a:buNone/>
              <a:defRPr b="0" i="0" sz="32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0" name="Shape 60"/>
          <p:cNvSpPr txBox="1"/>
          <p:nvPr>
            <p:ph idx="1" type="body"/>
          </p:nvPr>
        </p:nvSpPr>
        <p:spPr>
          <a:xfrm>
            <a:off x="5183187" y="987425"/>
            <a:ext cx="6172199" cy="4873624"/>
          </a:xfrm>
          <a:prstGeom prst="rect">
            <a:avLst/>
          </a:prstGeom>
          <a:noFill/>
          <a:ln>
            <a:noFill/>
          </a:ln>
        </p:spPr>
        <p:txBody>
          <a:bodyPr anchorCtr="0" anchor="t" bIns="91425" lIns="91425" rIns="91425" tIns="91425"/>
          <a:lstStyle>
            <a:lvl1pPr indent="-25400" lvl="0" marL="228600" marR="0" rtl="0" algn="l">
              <a:lnSpc>
                <a:spcPct val="90000"/>
              </a:lnSpc>
              <a:spcBef>
                <a:spcPts val="100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50800" lvl="1" marL="685800" marR="0" rtl="0" algn="l">
              <a:lnSpc>
                <a:spcPct val="90000"/>
              </a:lnSpc>
              <a:spcBef>
                <a:spcPts val="5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839787" y="2057400"/>
            <a:ext cx="3932237" cy="3811588"/>
          </a:xfrm>
          <a:prstGeom prst="rect">
            <a:avLst/>
          </a:prstGeom>
          <a:noFill/>
          <a:ln>
            <a:noFill/>
          </a:ln>
        </p:spPr>
        <p:txBody>
          <a:bodyPr anchorCtr="0" anchor="t" bIns="91425" lIns="91425" rIns="91425" tIns="91425"/>
          <a:lstStyle>
            <a:lvl1pPr indent="0" lvl="0" marL="0" marR="0" rtl="0" algn="l">
              <a:lnSpc>
                <a:spcPct val="90000"/>
              </a:lnSpc>
              <a:spcBef>
                <a:spcPts val="1000"/>
              </a:spcBef>
              <a:buClr>
                <a:schemeClr val="dk1"/>
              </a:buClr>
              <a:buFont typeface="Arial"/>
              <a:buNone/>
              <a:defRPr b="0" i="0" sz="16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Font typeface="Arial"/>
              <a:buNone/>
              <a:defRPr b="0" i="0" sz="14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Font typeface="Arial"/>
              <a:buNone/>
              <a:defRPr b="0" i="0" sz="12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65" name="Shape 65"/>
        <p:cNvGrpSpPr/>
        <p:nvPr/>
      </p:nvGrpSpPr>
      <p:grpSpPr>
        <a:xfrm>
          <a:off x="0" y="0"/>
          <a:ext cx="0" cy="0"/>
          <a:chOff x="0" y="0"/>
          <a:chExt cx="0" cy="0"/>
        </a:xfrm>
      </p:grpSpPr>
      <p:sp>
        <p:nvSpPr>
          <p:cNvPr id="66" name="Shape 66"/>
          <p:cNvSpPr txBox="1"/>
          <p:nvPr>
            <p:ph type="title"/>
          </p:nvPr>
        </p:nvSpPr>
        <p:spPr>
          <a:xfrm>
            <a:off x="839787" y="457200"/>
            <a:ext cx="3932237" cy="1600199"/>
          </a:xfrm>
          <a:prstGeom prst="rect">
            <a:avLst/>
          </a:prstGeom>
          <a:noFill/>
          <a:ln>
            <a:noFill/>
          </a:ln>
        </p:spPr>
        <p:txBody>
          <a:bodyPr anchorCtr="0" anchor="b" bIns="91425" lIns="91425" rIns="91425" tIns="91425"/>
          <a:lstStyle>
            <a:lvl1pPr indent="0" lvl="0" marL="0" marR="0" rtl="0" algn="l">
              <a:lnSpc>
                <a:spcPct val="90000"/>
              </a:lnSpc>
              <a:spcBef>
                <a:spcPts val="0"/>
              </a:spcBef>
              <a:buClr>
                <a:schemeClr val="dk1"/>
              </a:buClr>
              <a:buFont typeface="Calibri"/>
              <a:buNone/>
              <a:defRPr b="0" i="0" sz="32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7" name="Shape 67"/>
          <p:cNvSpPr/>
          <p:nvPr>
            <p:ph idx="2" type="pic"/>
          </p:nvPr>
        </p:nvSpPr>
        <p:spPr>
          <a:xfrm>
            <a:off x="5183187" y="987425"/>
            <a:ext cx="6172199" cy="4873624"/>
          </a:xfrm>
          <a:prstGeom prst="rect">
            <a:avLst/>
          </a:prstGeom>
          <a:noFill/>
          <a:ln>
            <a:noFill/>
          </a:ln>
        </p:spPr>
        <p:txBody>
          <a:bodyPr anchorCtr="0" anchor="t" bIns="91425" lIns="91425" rIns="91425" tIns="91425"/>
          <a:lstStyle>
            <a:lvl1pPr indent="0" lvl="0" marL="0" marR="0" rtl="0" algn="l">
              <a:lnSpc>
                <a:spcPct val="90000"/>
              </a:lnSpc>
              <a:spcBef>
                <a:spcPts val="1000"/>
              </a:spcBef>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839787" y="2057400"/>
            <a:ext cx="3932237" cy="3811588"/>
          </a:xfrm>
          <a:prstGeom prst="rect">
            <a:avLst/>
          </a:prstGeom>
          <a:noFill/>
          <a:ln>
            <a:noFill/>
          </a:ln>
        </p:spPr>
        <p:txBody>
          <a:bodyPr anchorCtr="0" anchor="t" bIns="91425" lIns="91425" rIns="91425" tIns="91425"/>
          <a:lstStyle>
            <a:lvl1pPr indent="0" lvl="0" marL="0" marR="0" rtl="0" algn="l">
              <a:lnSpc>
                <a:spcPct val="90000"/>
              </a:lnSpc>
              <a:spcBef>
                <a:spcPts val="1000"/>
              </a:spcBef>
              <a:buClr>
                <a:schemeClr val="dk1"/>
              </a:buClr>
              <a:buFont typeface="Arial"/>
              <a:buNone/>
              <a:defRPr b="0" i="0" sz="16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buClr>
                <a:schemeClr val="dk1"/>
              </a:buClr>
              <a:buFont typeface="Arial"/>
              <a:buNone/>
              <a:defRPr b="0" i="0" sz="14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buClr>
                <a:schemeClr val="dk1"/>
              </a:buClr>
              <a:buFont typeface="Arial"/>
              <a:buNone/>
              <a:defRPr b="0" i="0" sz="12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buClr>
                <a:schemeClr val="dk1"/>
              </a:buClr>
              <a:buFont typeface="Arial"/>
              <a:buNone/>
              <a:defRPr b="0" i="0" sz="10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72" name="Shape 72"/>
        <p:cNvGrpSpPr/>
        <p:nvPr/>
      </p:nvGrpSpPr>
      <p:grpSpPr>
        <a:xfrm>
          <a:off x="0" y="0"/>
          <a:ext cx="0" cy="0"/>
          <a:chOff x="0" y="0"/>
          <a:chExt cx="0" cy="0"/>
        </a:xfrm>
      </p:grpSpPr>
      <p:sp>
        <p:nvSpPr>
          <p:cNvPr id="73" name="Shape 73"/>
          <p:cNvSpPr txBox="1"/>
          <p:nvPr>
            <p:ph type="title"/>
          </p:nvPr>
        </p:nvSpPr>
        <p:spPr>
          <a:xfrm>
            <a:off x="838200" y="365125"/>
            <a:ext cx="10515599" cy="1325562"/>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4" name="Shape 74"/>
          <p:cNvSpPr txBox="1"/>
          <p:nvPr>
            <p:ph idx="1" type="body"/>
          </p:nvPr>
        </p:nvSpPr>
        <p:spPr>
          <a:xfrm rot="5400000">
            <a:off x="3920331" y="-1256505"/>
            <a:ext cx="4351338" cy="10515599"/>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78" name="Shape 78"/>
        <p:cNvGrpSpPr/>
        <p:nvPr/>
      </p:nvGrpSpPr>
      <p:grpSpPr>
        <a:xfrm>
          <a:off x="0" y="0"/>
          <a:ext cx="0" cy="0"/>
          <a:chOff x="0" y="0"/>
          <a:chExt cx="0" cy="0"/>
        </a:xfrm>
      </p:grpSpPr>
      <p:sp>
        <p:nvSpPr>
          <p:cNvPr id="79" name="Shape 79"/>
          <p:cNvSpPr txBox="1"/>
          <p:nvPr>
            <p:ph type="title"/>
          </p:nvPr>
        </p:nvSpPr>
        <p:spPr>
          <a:xfrm rot="5400000">
            <a:off x="7133431" y="1956594"/>
            <a:ext cx="5811838" cy="2628899"/>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0" name="Shape 80"/>
          <p:cNvSpPr txBox="1"/>
          <p:nvPr>
            <p:ph idx="1" type="body"/>
          </p:nvPr>
        </p:nvSpPr>
        <p:spPr>
          <a:xfrm rot="5400000">
            <a:off x="1799431" y="-596105"/>
            <a:ext cx="5811838" cy="7734299"/>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838200" y="365125"/>
            <a:ext cx="10515599" cy="1325562"/>
          </a:xfrm>
          <a:prstGeom prst="rect">
            <a:avLst/>
          </a:prstGeom>
          <a:noFill/>
          <a:ln>
            <a:noFill/>
          </a:ln>
        </p:spPr>
        <p:txBody>
          <a:bodyPr anchorCtr="0" anchor="ctr" bIns="91425" lIns="91425" rIns="91425" tIns="91425"/>
          <a:lstStyle>
            <a:lvl1pPr indent="0" lvl="0" marL="0" marR="0" rtl="0" algn="l">
              <a:lnSpc>
                <a:spcPct val="90000"/>
              </a:lnSpc>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838200" y="1825625"/>
            <a:ext cx="10515599" cy="4351338"/>
          </a:xfrm>
          <a:prstGeom prst="rect">
            <a:avLst/>
          </a:prstGeom>
          <a:noFill/>
          <a:ln>
            <a:noFill/>
          </a:ln>
        </p:spPr>
        <p:txBody>
          <a:bodyPr anchorCtr="0" anchor="t" bIns="91425" lIns="91425" rIns="91425" tIns="91425"/>
          <a:lstStyle>
            <a:lvl1pPr indent="-50800" lvl="0" marL="228600" marR="0" rtl="0" algn="l">
              <a:lnSpc>
                <a:spcPct val="90000"/>
              </a:lnSpc>
              <a:spcBef>
                <a:spcPts val="100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76200" lvl="1" marL="685800" marR="0" rtl="0" algn="l">
              <a:lnSpc>
                <a:spcPct val="90000"/>
              </a:lnSpc>
              <a:spcBef>
                <a:spcPts val="50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0" algn="l">
              <a:lnSpc>
                <a:spcPct val="90000"/>
              </a:lnSpc>
              <a:spcBef>
                <a:spcPts val="5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838200" y="6356350"/>
            <a:ext cx="27431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4038600" y="6356350"/>
            <a:ext cx="4114800"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8610600" y="6356350"/>
            <a:ext cx="2743199" cy="365125"/>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4.jpg"/><Relationship Id="rId6"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jp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7.jpg"/><Relationship Id="rId4" Type="http://schemas.openxmlformats.org/officeDocument/2006/relationships/image" Target="../media/image26.jpg"/><Relationship Id="rId5" Type="http://schemas.openxmlformats.org/officeDocument/2006/relationships/image" Target="../media/image3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Shape 88"/>
          <p:cNvSpPr txBox="1"/>
          <p:nvPr>
            <p:ph type="ctrTitle"/>
          </p:nvPr>
        </p:nvSpPr>
        <p:spPr>
          <a:xfrm>
            <a:off x="1524000" y="1122362"/>
            <a:ext cx="9144000" cy="1570036"/>
          </a:xfrm>
          <a:prstGeom prst="rect">
            <a:avLst/>
          </a:prstGeom>
          <a:noFill/>
          <a:ln>
            <a:noFill/>
          </a:ln>
        </p:spPr>
        <p:txBody>
          <a:bodyPr anchorCtr="0" anchor="b"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6000" u="none" cap="none" strike="noStrike">
                <a:solidFill>
                  <a:schemeClr val="dk1"/>
                </a:solidFill>
                <a:latin typeface="Calibri"/>
                <a:ea typeface="Calibri"/>
                <a:cs typeface="Calibri"/>
                <a:sym typeface="Calibri"/>
              </a:rPr>
              <a:t>Pedagogy and Curiosity</a:t>
            </a:r>
          </a:p>
        </p:txBody>
      </p:sp>
      <p:sp>
        <p:nvSpPr>
          <p:cNvPr id="89" name="Shape 89"/>
          <p:cNvSpPr txBox="1"/>
          <p:nvPr>
            <p:ph idx="1" type="subTitle"/>
          </p:nvPr>
        </p:nvSpPr>
        <p:spPr>
          <a:xfrm>
            <a:off x="1524000" y="3906837"/>
            <a:ext cx="9144000" cy="2366962"/>
          </a:xfrm>
          <a:prstGeom prst="rect">
            <a:avLst/>
          </a:prstGeom>
          <a:noFill/>
          <a:ln>
            <a:noFill/>
          </a:ln>
        </p:spPr>
        <p:txBody>
          <a:bodyPr anchorCtr="0" anchor="t" bIns="45700" lIns="91425" rIns="91425" tIns="45700">
            <a:noAutofit/>
          </a:bodyPr>
          <a:lstStyle/>
          <a:p>
            <a:pPr indent="0" lvl="0" marL="0" marR="0" rtl="0" algn="ctr">
              <a:lnSpc>
                <a:spcPct val="90000"/>
              </a:lnSpc>
              <a:spcBef>
                <a:spcPts val="0"/>
              </a:spcBef>
              <a:spcAft>
                <a:spcPts val="0"/>
              </a:spcAft>
              <a:buClr>
                <a:schemeClr val="dk1"/>
              </a:buClr>
              <a:buSzPct val="25000"/>
              <a:buFont typeface="Arial"/>
              <a:buNone/>
            </a:pPr>
            <a:r>
              <a:rPr b="0" i="0" lang="en-US" sz="2400" u="none" cap="none" strike="noStrike">
                <a:solidFill>
                  <a:schemeClr val="dk1"/>
                </a:solidFill>
                <a:latin typeface="Calibri"/>
                <a:ea typeface="Calibri"/>
                <a:cs typeface="Calibri"/>
                <a:sym typeface="Calibri"/>
              </a:rPr>
              <a:t>John Robinson</a:t>
            </a:r>
          </a:p>
          <a:p>
            <a:pPr indent="0" lvl="0" marL="0" marR="0" rtl="0" algn="ctr">
              <a:lnSpc>
                <a:spcPct val="90000"/>
              </a:lnSpc>
              <a:spcBef>
                <a:spcPts val="1000"/>
              </a:spcBef>
              <a:spcAft>
                <a:spcPts val="0"/>
              </a:spcAft>
              <a:buClr>
                <a:schemeClr val="dk1"/>
              </a:buClr>
              <a:buSzPct val="25000"/>
              <a:buFont typeface="Arial"/>
              <a:buNone/>
            </a:pPr>
            <a:r>
              <a:rPr b="0" i="0" lang="en-US" sz="2400" u="none" cap="none" strike="noStrike">
                <a:solidFill>
                  <a:schemeClr val="dk1"/>
                </a:solidFill>
                <a:latin typeface="Calibri"/>
                <a:ea typeface="Calibri"/>
                <a:cs typeface="Calibri"/>
                <a:sym typeface="Calibri"/>
              </a:rPr>
              <a:t>Pro-Vice-Chancellor Learning, Teaching and Students</a:t>
            </a:r>
          </a:p>
          <a:p>
            <a:pPr indent="0" lvl="0" marL="0" marR="0" rtl="0" algn="ctr">
              <a:lnSpc>
                <a:spcPct val="90000"/>
              </a:lnSpc>
              <a:spcBef>
                <a:spcPts val="1000"/>
              </a:spcBef>
              <a:spcAft>
                <a:spcPts val="0"/>
              </a:spcAft>
              <a:buClr>
                <a:schemeClr val="dk1"/>
              </a:buClr>
              <a:buSzPct val="250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ctr">
              <a:lnSpc>
                <a:spcPct val="90000"/>
              </a:lnSpc>
              <a:spcBef>
                <a:spcPts val="1000"/>
              </a:spcBef>
              <a:spcAft>
                <a:spcPts val="0"/>
              </a:spcAft>
              <a:buClr>
                <a:schemeClr val="dk1"/>
              </a:buClr>
              <a:buSzPct val="25000"/>
              <a:buFont typeface="Arial"/>
              <a:buNone/>
            </a:pPr>
            <a:r>
              <a:rPr b="0" i="0" lang="en-US" sz="2400" u="none" cap="none" strike="noStrike">
                <a:solidFill>
                  <a:schemeClr val="dk1"/>
                </a:solidFill>
                <a:latin typeface="Calibri"/>
                <a:ea typeface="Calibri"/>
                <a:cs typeface="Calibri"/>
                <a:sym typeface="Calibri"/>
              </a:rPr>
              <a:t>Annual Learning and Teaching Conference, 20 June 2017</a:t>
            </a:r>
          </a:p>
          <a:p>
            <a:pPr indent="0" lvl="0" marL="0" marR="0" rtl="0" algn="ctr">
              <a:lnSpc>
                <a:spcPct val="90000"/>
              </a:lnSpc>
              <a:spcBef>
                <a:spcPts val="1000"/>
              </a:spcBef>
              <a:buClr>
                <a:schemeClr val="dk1"/>
              </a:buClr>
              <a:buSzPct val="25000"/>
              <a:buFont typeface="Arial"/>
              <a:buNone/>
            </a:pPr>
            <a:r>
              <a:rPr b="0" i="0" lang="en-US" sz="2400" u="none" cap="none" strike="noStrike">
                <a:solidFill>
                  <a:schemeClr val="dk1"/>
                </a:solidFill>
                <a:latin typeface="Calibri"/>
                <a:ea typeface="Calibri"/>
                <a:cs typeface="Calibri"/>
                <a:sym typeface="Calibri"/>
              </a:rPr>
              <a:t>University of York</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Shape 94"/>
          <p:cNvSpPr txBox="1"/>
          <p:nvPr>
            <p:ph idx="1" type="body"/>
          </p:nvPr>
        </p:nvSpPr>
        <p:spPr>
          <a:xfrm>
            <a:off x="3106614" y="2227384"/>
            <a:ext cx="7596555" cy="3985845"/>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Origins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themes of the York Pedagogy</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Values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York Pedagogy in Practice</a:t>
            </a:r>
          </a:p>
          <a:p>
            <a:pPr indent="-228600" lvl="0" marL="228600" marR="0" rtl="0" algn="l">
              <a:lnSpc>
                <a:spcPct val="90000"/>
              </a:lnSpc>
              <a:spcBef>
                <a:spcPts val="1000"/>
              </a:spcBef>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Virtue</a:t>
            </a:r>
          </a:p>
        </p:txBody>
      </p:sp>
      <p:sp>
        <p:nvSpPr>
          <p:cNvPr id="95" name="Shape 9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Agenda</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Shape 100"/>
          <p:cNvSpPr/>
          <p:nvPr/>
        </p:nvSpPr>
        <p:spPr>
          <a:xfrm>
            <a:off x="3106615" y="2227384"/>
            <a:ext cx="1782885" cy="574430"/>
          </a:xfrm>
          <a:prstGeom prst="rect">
            <a:avLst/>
          </a:prstGeom>
          <a:solidFill>
            <a:srgbClr val="FFFF00"/>
          </a:solidFill>
          <a:ln cap="flat" cmpd="sng" w="12700">
            <a:solidFill>
              <a:srgbClr val="FFFF00"/>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rgbClr val="FFFF00"/>
              </a:solidFill>
              <a:latin typeface="Calibri"/>
              <a:ea typeface="Calibri"/>
              <a:cs typeface="Calibri"/>
              <a:sym typeface="Calibri"/>
            </a:endParaRPr>
          </a:p>
        </p:txBody>
      </p:sp>
      <p:sp>
        <p:nvSpPr>
          <p:cNvPr id="101" name="Shape 101"/>
          <p:cNvSpPr txBox="1"/>
          <p:nvPr>
            <p:ph idx="1" type="body"/>
          </p:nvPr>
        </p:nvSpPr>
        <p:spPr>
          <a:xfrm>
            <a:off x="3106614" y="2227384"/>
            <a:ext cx="7596555" cy="3985845"/>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Origins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themes of the York Pedagogy</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Values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York Pedagogy in Practice</a:t>
            </a:r>
          </a:p>
          <a:p>
            <a:pPr indent="-228600" lvl="0" marL="228600" marR="0" rtl="0" algn="l">
              <a:lnSpc>
                <a:spcPct val="90000"/>
              </a:lnSpc>
              <a:spcBef>
                <a:spcPts val="1000"/>
              </a:spcBef>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Virtue</a:t>
            </a:r>
          </a:p>
        </p:txBody>
      </p:sp>
      <p:sp>
        <p:nvSpPr>
          <p:cNvPr id="102" name="Shape 102"/>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Agenda</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Shape 107"/>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Research</a:t>
            </a:r>
          </a:p>
        </p:txBody>
      </p:sp>
      <p:pic>
        <p:nvPicPr>
          <p:cNvPr id="108" name="Shape 108"/>
          <p:cNvPicPr preferRelativeResize="0"/>
          <p:nvPr>
            <p:ph idx="1" type="body"/>
          </p:nvPr>
        </p:nvPicPr>
        <p:blipFill rotWithShape="1">
          <a:blip r:embed="rId3">
            <a:alphaModFix/>
          </a:blip>
          <a:srcRect b="0" l="0" r="0" t="0"/>
          <a:stretch/>
        </p:blipFill>
        <p:spPr>
          <a:xfrm>
            <a:off x="0" y="2103446"/>
            <a:ext cx="3287940" cy="4754554"/>
          </a:xfrm>
          <a:prstGeom prst="rect">
            <a:avLst/>
          </a:prstGeom>
          <a:noFill/>
          <a:ln>
            <a:noFill/>
          </a:ln>
        </p:spPr>
      </p:pic>
      <p:pic>
        <p:nvPicPr>
          <p:cNvPr id="109" name="Shape 109"/>
          <p:cNvPicPr preferRelativeResize="0"/>
          <p:nvPr/>
        </p:nvPicPr>
        <p:blipFill rotWithShape="1">
          <a:blip r:embed="rId4">
            <a:alphaModFix/>
          </a:blip>
          <a:srcRect b="0" l="0" r="0" t="0"/>
          <a:stretch/>
        </p:blipFill>
        <p:spPr>
          <a:xfrm>
            <a:off x="2248807" y="1720602"/>
            <a:ext cx="3437618" cy="4786558"/>
          </a:xfrm>
          <a:prstGeom prst="rect">
            <a:avLst/>
          </a:prstGeom>
          <a:noFill/>
          <a:ln>
            <a:noFill/>
          </a:ln>
        </p:spPr>
      </p:pic>
      <p:pic>
        <p:nvPicPr>
          <p:cNvPr id="110" name="Shape 110"/>
          <p:cNvPicPr preferRelativeResize="0"/>
          <p:nvPr/>
        </p:nvPicPr>
        <p:blipFill rotWithShape="1">
          <a:blip r:embed="rId5">
            <a:alphaModFix/>
          </a:blip>
          <a:srcRect b="0" l="0" r="0" t="0"/>
          <a:stretch/>
        </p:blipFill>
        <p:spPr>
          <a:xfrm>
            <a:off x="4642757" y="1967582"/>
            <a:ext cx="3301999" cy="4292600"/>
          </a:xfrm>
          <a:prstGeom prst="rect">
            <a:avLst/>
          </a:prstGeom>
          <a:noFill/>
          <a:ln>
            <a:noFill/>
          </a:ln>
        </p:spPr>
      </p:pic>
      <p:pic>
        <p:nvPicPr>
          <p:cNvPr id="111" name="Shape 111"/>
          <p:cNvPicPr preferRelativeResize="0"/>
          <p:nvPr/>
        </p:nvPicPr>
        <p:blipFill rotWithShape="1">
          <a:blip r:embed="rId6">
            <a:alphaModFix/>
          </a:blip>
          <a:srcRect b="0" l="0" r="0" t="0"/>
          <a:stretch/>
        </p:blipFill>
        <p:spPr>
          <a:xfrm>
            <a:off x="7210159" y="2103446"/>
            <a:ext cx="3128547" cy="4687888"/>
          </a:xfrm>
          <a:prstGeom prst="rect">
            <a:avLst/>
          </a:prstGeom>
          <a:noFill/>
          <a:ln>
            <a:noFill/>
          </a:ln>
        </p:spPr>
      </p:pic>
      <p:pic>
        <p:nvPicPr>
          <p:cNvPr id="112" name="Shape 112"/>
          <p:cNvPicPr preferRelativeResize="0"/>
          <p:nvPr/>
        </p:nvPicPr>
        <p:blipFill rotWithShape="1">
          <a:blip r:embed="rId7">
            <a:alphaModFix/>
          </a:blip>
          <a:srcRect b="0" l="0" r="0" t="0"/>
          <a:stretch/>
        </p:blipFill>
        <p:spPr>
          <a:xfrm>
            <a:off x="9247407" y="1849190"/>
            <a:ext cx="2944591" cy="483894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Shape 117"/>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Heritage</a:t>
            </a:r>
          </a:p>
        </p:txBody>
      </p:sp>
      <p:pic>
        <p:nvPicPr>
          <p:cNvPr id="118" name="Shape 118"/>
          <p:cNvPicPr preferRelativeResize="0"/>
          <p:nvPr/>
        </p:nvPicPr>
        <p:blipFill rotWithShape="1">
          <a:blip r:embed="rId3">
            <a:alphaModFix/>
          </a:blip>
          <a:srcRect b="0" l="0" r="0" t="0"/>
          <a:stretch/>
        </p:blipFill>
        <p:spPr>
          <a:xfrm>
            <a:off x="322261" y="4071937"/>
            <a:ext cx="3643311" cy="2185986"/>
          </a:xfrm>
          <a:prstGeom prst="rect">
            <a:avLst/>
          </a:prstGeom>
          <a:noFill/>
          <a:ln>
            <a:noFill/>
          </a:ln>
        </p:spPr>
      </p:pic>
      <p:pic>
        <p:nvPicPr>
          <p:cNvPr id="119" name="Shape 119"/>
          <p:cNvPicPr preferRelativeResize="0"/>
          <p:nvPr/>
        </p:nvPicPr>
        <p:blipFill rotWithShape="1">
          <a:blip r:embed="rId4">
            <a:alphaModFix/>
          </a:blip>
          <a:srcRect b="0" l="0" r="0" t="0"/>
          <a:stretch/>
        </p:blipFill>
        <p:spPr>
          <a:xfrm>
            <a:off x="2889250" y="1617662"/>
            <a:ext cx="6413500" cy="2527300"/>
          </a:xfrm>
          <a:prstGeom prst="rect">
            <a:avLst/>
          </a:prstGeom>
          <a:noFill/>
          <a:ln>
            <a:noFill/>
          </a:ln>
        </p:spPr>
      </p:pic>
      <p:pic>
        <p:nvPicPr>
          <p:cNvPr id="120" name="Shape 120"/>
          <p:cNvPicPr preferRelativeResize="0"/>
          <p:nvPr/>
        </p:nvPicPr>
        <p:blipFill rotWithShape="1">
          <a:blip r:embed="rId5">
            <a:alphaModFix/>
          </a:blip>
          <a:srcRect b="0" l="0" r="0" t="0"/>
          <a:stretch/>
        </p:blipFill>
        <p:spPr>
          <a:xfrm>
            <a:off x="7813547" y="3892714"/>
            <a:ext cx="3823716" cy="2544431"/>
          </a:xfrm>
          <a:prstGeom prst="rect">
            <a:avLst/>
          </a:prstGeom>
          <a:noFill/>
          <a:ln>
            <a:noFill/>
          </a:ln>
        </p:spPr>
      </p:pic>
      <p:pic>
        <p:nvPicPr>
          <p:cNvPr id="121" name="Shape 121"/>
          <p:cNvPicPr preferRelativeResize="0"/>
          <p:nvPr>
            <p:ph idx="1" type="body"/>
          </p:nvPr>
        </p:nvPicPr>
        <p:blipFill rotWithShape="1">
          <a:blip r:embed="rId6">
            <a:alphaModFix/>
          </a:blip>
          <a:srcRect b="0" l="0" r="0" t="0"/>
          <a:stretch/>
        </p:blipFill>
        <p:spPr>
          <a:xfrm>
            <a:off x="322261" y="3833539"/>
            <a:ext cx="3643311" cy="242438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Shape 126"/>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Defining a Framework </a:t>
            </a:r>
            <a:br>
              <a:rPr b="0" i="0" lang="en-US" sz="4400" u="none" cap="none" strike="noStrike">
                <a:solidFill>
                  <a:schemeClr val="dk1"/>
                </a:solidFill>
                <a:latin typeface="Calibri"/>
                <a:ea typeface="Calibri"/>
                <a:cs typeface="Calibri"/>
                <a:sym typeface="Calibri"/>
              </a:rPr>
            </a:br>
            <a:r>
              <a:rPr b="0" i="0" lang="en-US" sz="4400" u="none" cap="none" strike="noStrike">
                <a:solidFill>
                  <a:schemeClr val="dk1"/>
                </a:solidFill>
                <a:latin typeface="Calibri"/>
                <a:ea typeface="Calibri"/>
                <a:cs typeface="Calibri"/>
                <a:sym typeface="Calibri"/>
              </a:rPr>
              <a:t>for the Design of Learning</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Shape 131"/>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Defining a Framework </a:t>
            </a:r>
            <a:br>
              <a:rPr b="0" i="0" lang="en-US" sz="4400" u="none" cap="none" strike="noStrike">
                <a:solidFill>
                  <a:schemeClr val="dk1"/>
                </a:solidFill>
                <a:latin typeface="Calibri"/>
                <a:ea typeface="Calibri"/>
                <a:cs typeface="Calibri"/>
                <a:sym typeface="Calibri"/>
              </a:rPr>
            </a:br>
            <a:r>
              <a:rPr b="0" i="0" lang="en-US" sz="4400" u="none" cap="none" strike="noStrike">
                <a:solidFill>
                  <a:schemeClr val="dk1"/>
                </a:solidFill>
                <a:latin typeface="Calibri"/>
                <a:ea typeface="Calibri"/>
                <a:cs typeface="Calibri"/>
                <a:sym typeface="Calibri"/>
              </a:rPr>
              <a:t>for the Design of Learning</a:t>
            </a:r>
          </a:p>
        </p:txBody>
      </p:sp>
      <p:sp>
        <p:nvSpPr>
          <p:cNvPr id="132" name="Shape 132"/>
          <p:cNvSpPr txBox="1"/>
          <p:nvPr>
            <p:ph idx="1" type="body"/>
          </p:nvPr>
        </p:nvSpPr>
        <p:spPr>
          <a:xfrm>
            <a:off x="3949700" y="2028825"/>
            <a:ext cx="74040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General, durable, flexible</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Doable </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Sustainable / Evolvable</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Tactically aware</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Distinctive </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Concise, concrete, credible</a:t>
            </a:r>
          </a:p>
          <a:p>
            <a:pPr indent="-228600" lvl="0" marL="228600" marR="0" rtl="0" algn="l">
              <a:lnSpc>
                <a:spcPct val="90000"/>
              </a:lnSpc>
              <a:spcBef>
                <a:spcPts val="100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Shape 137"/>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Collaboration, collegiality and tidiness</a:t>
            </a:r>
          </a:p>
        </p:txBody>
      </p:sp>
      <p:pic>
        <p:nvPicPr>
          <p:cNvPr id="138" name="Shape 138"/>
          <p:cNvPicPr preferRelativeResize="0"/>
          <p:nvPr>
            <p:ph idx="1" type="body"/>
          </p:nvPr>
        </p:nvPicPr>
        <p:blipFill rotWithShape="1">
          <a:blip r:embed="rId3">
            <a:alphaModFix/>
          </a:blip>
          <a:srcRect b="0" l="0" r="0" t="0"/>
          <a:stretch/>
        </p:blipFill>
        <p:spPr>
          <a:xfrm>
            <a:off x="2847339" y="1690688"/>
            <a:ext cx="6675170" cy="44418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Shape 143"/>
          <p:cNvSpPr/>
          <p:nvPr/>
        </p:nvSpPr>
        <p:spPr>
          <a:xfrm>
            <a:off x="3106614" y="2836984"/>
            <a:ext cx="6646986" cy="574430"/>
          </a:xfrm>
          <a:prstGeom prst="rect">
            <a:avLst/>
          </a:prstGeom>
          <a:solidFill>
            <a:srgbClr val="FFFF00"/>
          </a:solidFill>
          <a:ln cap="flat" cmpd="sng" w="12700">
            <a:solidFill>
              <a:srgbClr val="FFFF00"/>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rgbClr val="FFFF00"/>
              </a:solidFill>
              <a:latin typeface="Calibri"/>
              <a:ea typeface="Calibri"/>
              <a:cs typeface="Calibri"/>
              <a:sym typeface="Calibri"/>
            </a:endParaRPr>
          </a:p>
        </p:txBody>
      </p:sp>
      <p:sp>
        <p:nvSpPr>
          <p:cNvPr id="144" name="Shape 144"/>
          <p:cNvSpPr txBox="1"/>
          <p:nvPr>
            <p:ph idx="1" type="body"/>
          </p:nvPr>
        </p:nvSpPr>
        <p:spPr>
          <a:xfrm>
            <a:off x="3106614" y="2227384"/>
            <a:ext cx="7596555" cy="3985845"/>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Origins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themes of the York Pedagogy</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Values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York Pedagogy in Practice</a:t>
            </a:r>
          </a:p>
          <a:p>
            <a:pPr indent="-228600" lvl="0" marL="228600" marR="0" rtl="0" algn="l">
              <a:lnSpc>
                <a:spcPct val="90000"/>
              </a:lnSpc>
              <a:spcBef>
                <a:spcPts val="1000"/>
              </a:spcBef>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Virtue</a:t>
            </a:r>
          </a:p>
        </p:txBody>
      </p:sp>
      <p:sp>
        <p:nvSpPr>
          <p:cNvPr id="145" name="Shape 14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Agenda</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Shape 150"/>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Summarising the themes</a:t>
            </a:r>
          </a:p>
        </p:txBody>
      </p:sp>
      <p:pic>
        <p:nvPicPr>
          <p:cNvPr id="151" name="Shape 151"/>
          <p:cNvPicPr preferRelativeResize="0"/>
          <p:nvPr/>
        </p:nvPicPr>
        <p:blipFill rotWithShape="1">
          <a:blip r:embed="rId3">
            <a:alphaModFix/>
          </a:blip>
          <a:srcRect b="21596" l="63843" r="15195" t="16197"/>
          <a:stretch/>
        </p:blipFill>
        <p:spPr>
          <a:xfrm>
            <a:off x="6590582" y="1344208"/>
            <a:ext cx="5048519" cy="5314172"/>
          </a:xfrm>
          <a:prstGeom prst="rect">
            <a:avLst/>
          </a:prstGeom>
          <a:noFill/>
          <a:ln>
            <a:noFill/>
          </a:ln>
        </p:spPr>
      </p:pic>
      <p:sp>
        <p:nvSpPr>
          <p:cNvPr id="152" name="Shape 152"/>
          <p:cNvSpPr/>
          <p:nvPr/>
        </p:nvSpPr>
        <p:spPr>
          <a:xfrm>
            <a:off x="9921203" y="3221497"/>
            <a:ext cx="2073499" cy="1906073"/>
          </a:xfrm>
          <a:prstGeom prst="rect">
            <a:avLst/>
          </a:prstGeom>
          <a:solidFill>
            <a:schemeClr val="lt1"/>
          </a:solidFill>
          <a:ln cap="flat" cmpd="sng" w="127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pic>
        <p:nvPicPr>
          <p:cNvPr id="153" name="Shape 153"/>
          <p:cNvPicPr preferRelativeResize="0"/>
          <p:nvPr/>
        </p:nvPicPr>
        <p:blipFill rotWithShape="1">
          <a:blip r:embed="rId4">
            <a:alphaModFix/>
          </a:blip>
          <a:srcRect b="0" l="0" r="50831" t="0"/>
          <a:stretch/>
        </p:blipFill>
        <p:spPr>
          <a:xfrm>
            <a:off x="639364" y="2137568"/>
            <a:ext cx="5864751" cy="3727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Shape 158"/>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Ascent</a:t>
            </a:r>
          </a:p>
        </p:txBody>
      </p:sp>
      <p:sp>
        <p:nvSpPr>
          <p:cNvPr id="159" name="Shape 159"/>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id="160" name="Shape 160"/>
          <p:cNvPicPr preferRelativeResize="0"/>
          <p:nvPr/>
        </p:nvPicPr>
        <p:blipFill rotWithShape="1">
          <a:blip r:embed="rId3">
            <a:alphaModFix/>
          </a:blip>
          <a:srcRect b="0" l="0" r="0" t="0"/>
          <a:stretch/>
        </p:blipFill>
        <p:spPr>
          <a:xfrm>
            <a:off x="2692399" y="1587500"/>
            <a:ext cx="6779683" cy="508476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Shape 16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Ascent</a:t>
            </a:r>
          </a:p>
        </p:txBody>
      </p:sp>
      <p:sp>
        <p:nvSpPr>
          <p:cNvPr id="166" name="Shape 166"/>
          <p:cNvSpPr/>
          <p:nvPr/>
        </p:nvSpPr>
        <p:spPr>
          <a:xfrm>
            <a:off x="2476500" y="4597400"/>
            <a:ext cx="7619999" cy="1079499"/>
          </a:xfrm>
          <a:prstGeom prst="rect">
            <a:avLst/>
          </a:prstGeom>
          <a:solidFill>
            <a:schemeClr val="accent1"/>
          </a:solidFill>
          <a:ln cap="flat" cmpd="sng" w="12700">
            <a:solidFill>
              <a:srgbClr val="31538F"/>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167" name="Shape 167"/>
          <p:cNvSpPr/>
          <p:nvPr/>
        </p:nvSpPr>
        <p:spPr>
          <a:xfrm>
            <a:off x="3505200" y="3416300"/>
            <a:ext cx="5448300" cy="1079499"/>
          </a:xfrm>
          <a:prstGeom prst="rect">
            <a:avLst/>
          </a:prstGeom>
          <a:solidFill>
            <a:schemeClr val="accent1"/>
          </a:solidFill>
          <a:ln cap="flat" cmpd="sng" w="12700">
            <a:solidFill>
              <a:srgbClr val="31538F"/>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168" name="Shape 168"/>
          <p:cNvSpPr/>
          <p:nvPr/>
        </p:nvSpPr>
        <p:spPr>
          <a:xfrm>
            <a:off x="4572000" y="2235200"/>
            <a:ext cx="3340100" cy="1079499"/>
          </a:xfrm>
          <a:prstGeom prst="rect">
            <a:avLst/>
          </a:prstGeom>
          <a:solidFill>
            <a:schemeClr val="accent1"/>
          </a:solidFill>
          <a:ln cap="flat" cmpd="sng" w="12700">
            <a:solidFill>
              <a:srgbClr val="31538F"/>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Shape 173"/>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Ascent</a:t>
            </a:r>
          </a:p>
        </p:txBody>
      </p:sp>
      <p:pic>
        <p:nvPicPr>
          <p:cNvPr descr="300px-Scaff_t_02.png" id="174" name="Shape 174"/>
          <p:cNvPicPr preferRelativeResize="0"/>
          <p:nvPr>
            <p:ph idx="1" type="body"/>
          </p:nvPr>
        </p:nvPicPr>
        <p:blipFill rotWithShape="1">
          <a:blip r:embed="rId3">
            <a:alphaModFix/>
          </a:blip>
          <a:srcRect b="0" l="0" r="0" t="0"/>
          <a:stretch/>
        </p:blipFill>
        <p:spPr>
          <a:xfrm>
            <a:off x="2887550" y="1807772"/>
            <a:ext cx="6224148" cy="466811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Shape 179"/>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Ascent</a:t>
            </a:r>
          </a:p>
        </p:txBody>
      </p:sp>
      <p:sp>
        <p:nvSpPr>
          <p:cNvPr id="180" name="Shape 180"/>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descr="plum-products-rope-ladder.png" id="181" name="Shape 181"/>
          <p:cNvPicPr preferRelativeResize="0"/>
          <p:nvPr/>
        </p:nvPicPr>
        <p:blipFill rotWithShape="1">
          <a:blip r:embed="rId3">
            <a:alphaModFix/>
          </a:blip>
          <a:srcRect b="0" l="0" r="0" t="0"/>
          <a:stretch/>
        </p:blipFill>
        <p:spPr>
          <a:xfrm>
            <a:off x="3734798" y="2006600"/>
            <a:ext cx="4423253" cy="43052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Shape 186"/>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descr="Picture1.png" id="187" name="Shape 187"/>
          <p:cNvPicPr preferRelativeResize="0"/>
          <p:nvPr/>
        </p:nvPicPr>
        <p:blipFill rotWithShape="1">
          <a:blip r:embed="rId3">
            <a:alphaModFix/>
          </a:blip>
          <a:srcRect b="0" l="0" r="0" t="0"/>
          <a:stretch/>
        </p:blipFill>
        <p:spPr>
          <a:xfrm>
            <a:off x="4745846" y="1690688"/>
            <a:ext cx="2700304" cy="4577717"/>
          </a:xfrm>
          <a:prstGeom prst="rect">
            <a:avLst/>
          </a:prstGeom>
          <a:noFill/>
          <a:ln>
            <a:noFill/>
          </a:ln>
        </p:spPr>
      </p:pic>
      <p:sp>
        <p:nvSpPr>
          <p:cNvPr id="188" name="Shape 188"/>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Ascent</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Shape 193"/>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Work</a:t>
            </a:r>
          </a:p>
        </p:txBody>
      </p:sp>
      <p:pic>
        <p:nvPicPr>
          <p:cNvPr id="194" name="Shape 194"/>
          <p:cNvPicPr preferRelativeResize="0"/>
          <p:nvPr>
            <p:ph idx="1" type="body"/>
          </p:nvPr>
        </p:nvPicPr>
        <p:blipFill rotWithShape="1">
          <a:blip r:embed="rId3">
            <a:alphaModFix/>
          </a:blip>
          <a:srcRect b="0" l="0" r="0" t="0"/>
          <a:stretch/>
        </p:blipFill>
        <p:spPr>
          <a:xfrm flipH="1">
            <a:off x="3023615" y="2148109"/>
            <a:ext cx="5705856" cy="38039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Shape 199"/>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Propelling student work</a:t>
            </a:r>
          </a:p>
        </p:txBody>
      </p:sp>
      <p:pic>
        <p:nvPicPr>
          <p:cNvPr id="200" name="Shape 200"/>
          <p:cNvPicPr preferRelativeResize="0"/>
          <p:nvPr>
            <p:ph idx="1" type="body"/>
          </p:nvPr>
        </p:nvPicPr>
        <p:blipFill rotWithShape="1">
          <a:blip r:embed="rId3">
            <a:alphaModFix/>
          </a:blip>
          <a:srcRect b="0" l="0" r="0" t="0"/>
          <a:stretch/>
        </p:blipFill>
        <p:spPr>
          <a:xfrm>
            <a:off x="5932742" y="3325580"/>
            <a:ext cx="2473738" cy="1643074"/>
          </a:xfrm>
          <a:prstGeom prst="rect">
            <a:avLst/>
          </a:prstGeom>
          <a:noFill/>
          <a:ln>
            <a:noFill/>
          </a:ln>
        </p:spPr>
      </p:pic>
      <p:sp>
        <p:nvSpPr>
          <p:cNvPr id="201" name="Shape 201"/>
          <p:cNvSpPr/>
          <p:nvPr/>
        </p:nvSpPr>
        <p:spPr>
          <a:xfrm>
            <a:off x="3718164" y="1468191"/>
            <a:ext cx="4071965" cy="1714511"/>
          </a:xfrm>
          <a:prstGeom prst="curvedDownArrow">
            <a:avLst>
              <a:gd fmla="val 25000" name="adj1"/>
              <a:gd fmla="val 50000" name="adj2"/>
              <a:gd fmla="val 25000" name="adj3"/>
            </a:avLst>
          </a:prstGeom>
          <a:solidFill>
            <a:schemeClr val="accent2"/>
          </a:solidFill>
          <a:ln cap="flat" cmpd="sng" w="9525">
            <a:solidFill>
              <a:srgbClr val="000000"/>
            </a:solidFill>
            <a:prstDash val="solid"/>
            <a:round/>
            <a:headEnd len="med" w="med" type="none"/>
            <a:tailEnd len="med" w="med" type="none"/>
          </a:ln>
        </p:spPr>
        <p:txBody>
          <a:bodyPr anchorCtr="0" anchor="t" bIns="45700" lIns="91425" rIns="91425" tIns="45700">
            <a:noAutofit/>
          </a:bodyPr>
          <a:lstStyle/>
          <a:p>
            <a:pPr indent="-228600" lvl="0" marL="2057400" marR="0" rtl="0" algn="l">
              <a:lnSpc>
                <a:spcPct val="100000"/>
              </a:lnSpc>
              <a:spcBef>
                <a:spcPts val="0"/>
              </a:spcBef>
              <a:spcAft>
                <a:spcPts val="0"/>
              </a:spcAft>
              <a:buClr>
                <a:schemeClr val="folHlink"/>
              </a:buClr>
              <a:buFont typeface="Noto Sans Symbols"/>
              <a:buNone/>
            </a:pPr>
            <a:r>
              <a:t/>
            </a:r>
            <a:endParaRPr b="0" i="0" sz="2000" u="none" cap="none" strike="noStrike">
              <a:solidFill>
                <a:srgbClr val="000000"/>
              </a:solidFill>
              <a:latin typeface="Tahoma"/>
              <a:ea typeface="Tahoma"/>
              <a:cs typeface="Tahoma"/>
              <a:sym typeface="Tahoma"/>
            </a:endParaRPr>
          </a:p>
        </p:txBody>
      </p:sp>
      <p:sp>
        <p:nvSpPr>
          <p:cNvPr id="202" name="Shape 202"/>
          <p:cNvSpPr/>
          <p:nvPr/>
        </p:nvSpPr>
        <p:spPr>
          <a:xfrm rot="10800000">
            <a:off x="3575288" y="5040091"/>
            <a:ext cx="4143403" cy="1643074"/>
          </a:xfrm>
          <a:prstGeom prst="curvedDownArrow">
            <a:avLst>
              <a:gd fmla="val 25000" name="adj1"/>
              <a:gd fmla="val 50000" name="adj2"/>
              <a:gd fmla="val 25000" name="adj3"/>
            </a:avLst>
          </a:prstGeom>
          <a:solidFill>
            <a:schemeClr val="accent2"/>
          </a:solidFill>
          <a:ln cap="flat" cmpd="sng" w="9525">
            <a:solidFill>
              <a:srgbClr val="000000"/>
            </a:solidFill>
            <a:prstDash val="solid"/>
            <a:round/>
            <a:headEnd len="med" w="med" type="none"/>
            <a:tailEnd len="med" w="med" type="none"/>
          </a:ln>
        </p:spPr>
        <p:txBody>
          <a:bodyPr anchorCtr="0" anchor="t" bIns="45700" lIns="91425" rIns="91425" tIns="45700">
            <a:noAutofit/>
          </a:bodyPr>
          <a:lstStyle/>
          <a:p>
            <a:pPr indent="-228600" lvl="0" marL="2057400" marR="0" rtl="0" algn="l">
              <a:lnSpc>
                <a:spcPct val="100000"/>
              </a:lnSpc>
              <a:spcBef>
                <a:spcPts val="0"/>
              </a:spcBef>
              <a:spcAft>
                <a:spcPts val="0"/>
              </a:spcAft>
              <a:buClr>
                <a:schemeClr val="folHlink"/>
              </a:buClr>
              <a:buFont typeface="Noto Sans Symbols"/>
              <a:buNone/>
            </a:pPr>
            <a:r>
              <a:t/>
            </a:r>
            <a:endParaRPr b="0" i="0" sz="2000" u="none" cap="none" strike="noStrike">
              <a:solidFill>
                <a:srgbClr val="000000"/>
              </a:solidFill>
              <a:latin typeface="Tahoma"/>
              <a:ea typeface="Tahoma"/>
              <a:cs typeface="Tahoma"/>
              <a:sym typeface="Tahoma"/>
            </a:endParaRPr>
          </a:p>
        </p:txBody>
      </p:sp>
      <p:pic>
        <p:nvPicPr>
          <p:cNvPr id="203" name="Shape 203"/>
          <p:cNvPicPr preferRelativeResize="0"/>
          <p:nvPr/>
        </p:nvPicPr>
        <p:blipFill rotWithShape="1">
          <a:blip r:embed="rId4">
            <a:alphaModFix/>
          </a:blip>
          <a:srcRect b="0" l="0" r="0" t="0"/>
          <a:stretch/>
        </p:blipFill>
        <p:spPr>
          <a:xfrm flipH="1">
            <a:off x="2789468" y="3325580"/>
            <a:ext cx="2464567" cy="16430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Shape 208"/>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Assessment</a:t>
            </a:r>
          </a:p>
        </p:txBody>
      </p:sp>
      <p:sp>
        <p:nvSpPr>
          <p:cNvPr id="209" name="Shape 209"/>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descr="http://www.qmul.ac.uk/international/international-students/blog/items/images/item152007.jpg" id="210" name="Shape 210"/>
          <p:cNvPicPr preferRelativeResize="0"/>
          <p:nvPr/>
        </p:nvPicPr>
        <p:blipFill rotWithShape="1">
          <a:blip r:embed="rId3">
            <a:alphaModFix/>
          </a:blip>
          <a:srcRect b="0" l="0" r="0" t="0"/>
          <a:stretch/>
        </p:blipFill>
        <p:spPr>
          <a:xfrm>
            <a:off x="3127676" y="1721932"/>
            <a:ext cx="5936645" cy="445503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Shape 21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Leadership</a:t>
            </a:r>
          </a:p>
        </p:txBody>
      </p:sp>
      <p:sp>
        <p:nvSpPr>
          <p:cNvPr id="216" name="Shape 216"/>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id="217" name="Shape 217"/>
          <p:cNvPicPr preferRelativeResize="0"/>
          <p:nvPr/>
        </p:nvPicPr>
        <p:blipFill rotWithShape="1">
          <a:blip r:embed="rId3">
            <a:alphaModFix/>
          </a:blip>
          <a:srcRect b="21596" l="63843" r="15195" t="16197"/>
          <a:stretch/>
        </p:blipFill>
        <p:spPr>
          <a:xfrm>
            <a:off x="3219716" y="1495708"/>
            <a:ext cx="5048519" cy="5314172"/>
          </a:xfrm>
          <a:prstGeom prst="rect">
            <a:avLst/>
          </a:prstGeom>
          <a:noFill/>
          <a:ln>
            <a:noFill/>
          </a:ln>
        </p:spPr>
      </p:pic>
      <p:sp>
        <p:nvSpPr>
          <p:cNvPr id="218" name="Shape 218"/>
          <p:cNvSpPr/>
          <p:nvPr/>
        </p:nvSpPr>
        <p:spPr>
          <a:xfrm>
            <a:off x="6581103" y="3374264"/>
            <a:ext cx="2073499" cy="1906073"/>
          </a:xfrm>
          <a:prstGeom prst="rect">
            <a:avLst/>
          </a:prstGeom>
          <a:solidFill>
            <a:schemeClr val="lt1"/>
          </a:solidFill>
          <a:ln cap="flat" cmpd="sng" w="127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Shape 223"/>
          <p:cNvSpPr/>
          <p:nvPr/>
        </p:nvSpPr>
        <p:spPr>
          <a:xfrm>
            <a:off x="3106614" y="3446585"/>
            <a:ext cx="1681286" cy="574430"/>
          </a:xfrm>
          <a:prstGeom prst="rect">
            <a:avLst/>
          </a:prstGeom>
          <a:solidFill>
            <a:srgbClr val="FFFF00"/>
          </a:solidFill>
          <a:ln cap="flat" cmpd="sng" w="12700">
            <a:solidFill>
              <a:srgbClr val="FFFF00"/>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rgbClr val="FFFF00"/>
              </a:solidFill>
              <a:latin typeface="Calibri"/>
              <a:ea typeface="Calibri"/>
              <a:cs typeface="Calibri"/>
              <a:sym typeface="Calibri"/>
            </a:endParaRPr>
          </a:p>
        </p:txBody>
      </p:sp>
      <p:sp>
        <p:nvSpPr>
          <p:cNvPr id="224" name="Shape 224"/>
          <p:cNvSpPr txBox="1"/>
          <p:nvPr>
            <p:ph idx="1" type="body"/>
          </p:nvPr>
        </p:nvSpPr>
        <p:spPr>
          <a:xfrm>
            <a:off x="3106614" y="2227384"/>
            <a:ext cx="7596555" cy="3985845"/>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Origins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themes of the York Pedagogy</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Values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York Pedagogy in Practice</a:t>
            </a:r>
          </a:p>
          <a:p>
            <a:pPr indent="-228600" lvl="0" marL="228600" marR="0" rtl="0" algn="l">
              <a:lnSpc>
                <a:spcPct val="90000"/>
              </a:lnSpc>
              <a:spcBef>
                <a:spcPts val="1000"/>
              </a:spcBef>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Virtue</a:t>
            </a:r>
          </a:p>
        </p:txBody>
      </p:sp>
      <p:sp>
        <p:nvSpPr>
          <p:cNvPr id="225" name="Shape 22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Agenda</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Shape 230"/>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Design</a:t>
            </a:r>
          </a:p>
        </p:txBody>
      </p:sp>
      <p:sp>
        <p:nvSpPr>
          <p:cNvPr id="231" name="Shape 231"/>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id="232" name="Shape 232"/>
          <p:cNvPicPr preferRelativeResize="0"/>
          <p:nvPr/>
        </p:nvPicPr>
        <p:blipFill rotWithShape="1">
          <a:blip r:embed="rId3">
            <a:alphaModFix/>
          </a:blip>
          <a:srcRect b="0" l="0" r="0" t="0"/>
          <a:stretch/>
        </p:blipFill>
        <p:spPr>
          <a:xfrm>
            <a:off x="1552574" y="1520824"/>
            <a:ext cx="9006998" cy="50577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Shape 237"/>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Explanation</a:t>
            </a:r>
          </a:p>
        </p:txBody>
      </p:sp>
      <p:pic>
        <p:nvPicPr>
          <p:cNvPr id="238" name="Shape 238"/>
          <p:cNvPicPr preferRelativeResize="0"/>
          <p:nvPr>
            <p:ph idx="1" type="body"/>
          </p:nvPr>
        </p:nvPicPr>
        <p:blipFill rotWithShape="1">
          <a:blip r:embed="rId3">
            <a:alphaModFix/>
          </a:blip>
          <a:srcRect b="0" l="0" r="0" t="0"/>
          <a:stretch/>
        </p:blipFill>
        <p:spPr>
          <a:xfrm>
            <a:off x="1675765" y="1568128"/>
            <a:ext cx="8425497" cy="51184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Shape 243"/>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Those who teach… are those who design</a:t>
            </a:r>
          </a:p>
        </p:txBody>
      </p:sp>
      <p:pic>
        <p:nvPicPr>
          <p:cNvPr id="244" name="Shape 244"/>
          <p:cNvPicPr preferRelativeResize="0"/>
          <p:nvPr>
            <p:ph idx="1" type="body"/>
          </p:nvPr>
        </p:nvPicPr>
        <p:blipFill rotWithShape="1">
          <a:blip r:embed="rId3">
            <a:alphaModFix/>
          </a:blip>
          <a:srcRect b="0" l="0" r="0" t="0"/>
          <a:stretch/>
        </p:blipFill>
        <p:spPr>
          <a:xfrm>
            <a:off x="2194559" y="1405141"/>
            <a:ext cx="7619999" cy="507060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Shape 249"/>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Stretch</a:t>
            </a:r>
          </a:p>
        </p:txBody>
      </p:sp>
      <p:sp>
        <p:nvSpPr>
          <p:cNvPr id="250" name="Shape 250"/>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id="251" name="Shape 251"/>
          <p:cNvPicPr preferRelativeResize="0"/>
          <p:nvPr/>
        </p:nvPicPr>
        <p:blipFill rotWithShape="1">
          <a:blip r:embed="rId3">
            <a:alphaModFix/>
          </a:blip>
          <a:srcRect b="0" l="0" r="0" t="0"/>
          <a:stretch/>
        </p:blipFill>
        <p:spPr>
          <a:xfrm>
            <a:off x="2572807" y="1282700"/>
            <a:ext cx="7315200" cy="54863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Shape 256"/>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Expertise</a:t>
            </a:r>
          </a:p>
        </p:txBody>
      </p:sp>
      <p:pic>
        <p:nvPicPr>
          <p:cNvPr id="257" name="Shape 257"/>
          <p:cNvPicPr preferRelativeResize="0"/>
          <p:nvPr>
            <p:ph idx="1" type="body"/>
          </p:nvPr>
        </p:nvPicPr>
        <p:blipFill rotWithShape="1">
          <a:blip r:embed="rId3">
            <a:alphaModFix/>
          </a:blip>
          <a:srcRect b="0" l="0" r="0" t="0"/>
          <a:stretch/>
        </p:blipFill>
        <p:spPr>
          <a:xfrm>
            <a:off x="2382005" y="1400333"/>
            <a:ext cx="7739895" cy="515039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Shape 262"/>
          <p:cNvSpPr/>
          <p:nvPr/>
        </p:nvSpPr>
        <p:spPr>
          <a:xfrm>
            <a:off x="3114427" y="4068885"/>
            <a:ext cx="6016872" cy="574430"/>
          </a:xfrm>
          <a:prstGeom prst="rect">
            <a:avLst/>
          </a:prstGeom>
          <a:solidFill>
            <a:srgbClr val="FFFF00"/>
          </a:solidFill>
          <a:ln cap="flat" cmpd="sng" w="12700">
            <a:solidFill>
              <a:srgbClr val="FFFF00"/>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rgbClr val="FFFF00"/>
              </a:solidFill>
              <a:latin typeface="Calibri"/>
              <a:ea typeface="Calibri"/>
              <a:cs typeface="Calibri"/>
              <a:sym typeface="Calibri"/>
            </a:endParaRPr>
          </a:p>
        </p:txBody>
      </p:sp>
      <p:sp>
        <p:nvSpPr>
          <p:cNvPr id="263" name="Shape 263"/>
          <p:cNvSpPr txBox="1"/>
          <p:nvPr>
            <p:ph idx="1" type="body"/>
          </p:nvPr>
        </p:nvSpPr>
        <p:spPr>
          <a:xfrm>
            <a:off x="3106614" y="2227384"/>
            <a:ext cx="7596555" cy="3985845"/>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Origins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themes of the York Pedagogy</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Values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York Pedagogy in Practice</a:t>
            </a:r>
          </a:p>
          <a:p>
            <a:pPr indent="-228600" lvl="0" marL="228600" marR="0" rtl="0" algn="l">
              <a:lnSpc>
                <a:spcPct val="90000"/>
              </a:lnSpc>
              <a:spcBef>
                <a:spcPts val="1000"/>
              </a:spcBef>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Virtue</a:t>
            </a:r>
          </a:p>
        </p:txBody>
      </p:sp>
      <p:sp>
        <p:nvSpPr>
          <p:cNvPr id="264" name="Shape 264"/>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Agenda</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Shape 269"/>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l">
              <a:lnSpc>
                <a:spcPct val="90000"/>
              </a:lnSpc>
              <a:spcBef>
                <a:spcPts val="0"/>
              </a:spcBef>
              <a:buClr>
                <a:schemeClr val="dk1"/>
              </a:buClr>
              <a:buSzPct val="25000"/>
              <a:buFont typeface="Calibri"/>
              <a:buNone/>
            </a:pPr>
            <a:r>
              <a:t/>
            </a:r>
            <a:endParaRPr b="0" i="0" sz="4400" u="none" cap="none" strike="noStrike">
              <a:solidFill>
                <a:schemeClr val="dk1"/>
              </a:solidFill>
              <a:latin typeface="Calibri"/>
              <a:ea typeface="Calibri"/>
              <a:cs typeface="Calibri"/>
              <a:sym typeface="Calibri"/>
            </a:endParaRPr>
          </a:p>
        </p:txBody>
      </p:sp>
      <p:pic>
        <p:nvPicPr>
          <p:cNvPr id="270" name="Shape 270"/>
          <p:cNvPicPr preferRelativeResize="0"/>
          <p:nvPr>
            <p:ph idx="1" type="body"/>
          </p:nvPr>
        </p:nvPicPr>
        <p:blipFill rotWithShape="1">
          <a:blip r:embed="rId3">
            <a:alphaModFix/>
          </a:blip>
          <a:srcRect b="0" l="0" r="0" t="0"/>
          <a:stretch/>
        </p:blipFill>
        <p:spPr>
          <a:xfrm>
            <a:off x="697120" y="111125"/>
            <a:ext cx="10656680" cy="647134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Shape 27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ProPEL Team</a:t>
            </a:r>
          </a:p>
        </p:txBody>
      </p:sp>
      <p:sp>
        <p:nvSpPr>
          <p:cNvPr id="276" name="Shape 276"/>
          <p:cNvSpPr txBox="1"/>
          <p:nvPr>
            <p:ph idx="1" type="body"/>
          </p:nvPr>
        </p:nvSpPr>
        <p:spPr>
          <a:xfrm>
            <a:off x="1676400" y="1533525"/>
            <a:ext cx="10515599" cy="5324474"/>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Katy Mann Benn</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Cecilia Lowe</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Richard Walker</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Madeleine Mossman</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Wayne Britcliffe</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Duncan Jackson</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Phil Robinson-Self</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David Gent</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Stephen Gow</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Juliet James</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Francis Duah</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Susan Halfpenny</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Tamlyn Ryan</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Maeve Pearson</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Jane Iddon</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Adrian Lee</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Andrea Boam</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Jenny Brotherton</a:t>
            </a:r>
          </a:p>
          <a:p>
            <a:pPr indent="-228600" lvl="0" marL="228600" marR="0" rtl="0" algn="l">
              <a:lnSpc>
                <a:spcPct val="90000"/>
              </a:lnSpc>
              <a:spcBef>
                <a:spcPts val="1000"/>
              </a:spcBef>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Nigel Dandy</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0" name="Shape 280"/>
        <p:cNvGrpSpPr/>
        <p:nvPr/>
      </p:nvGrpSpPr>
      <p:grpSpPr>
        <a:xfrm>
          <a:off x="0" y="0"/>
          <a:ext cx="0" cy="0"/>
          <a:chOff x="0" y="0"/>
          <a:chExt cx="0" cy="0"/>
        </a:xfrm>
      </p:grpSpPr>
      <p:sp>
        <p:nvSpPr>
          <p:cNvPr id="281" name="Shape 281"/>
          <p:cNvSpPr txBox="1"/>
          <p:nvPr>
            <p:ph type="title"/>
          </p:nvPr>
        </p:nvSpPr>
        <p:spPr>
          <a:xfrm>
            <a:off x="812800" y="1492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Documents</a:t>
            </a:r>
          </a:p>
        </p:txBody>
      </p:sp>
      <p:pic>
        <p:nvPicPr>
          <p:cNvPr id="282" name="Shape 282"/>
          <p:cNvPicPr preferRelativeResize="0"/>
          <p:nvPr/>
        </p:nvPicPr>
        <p:blipFill rotWithShape="1">
          <a:blip r:embed="rId3">
            <a:alphaModFix/>
          </a:blip>
          <a:srcRect b="0" l="21554" r="33366" t="12911"/>
          <a:stretch/>
        </p:blipFill>
        <p:spPr>
          <a:xfrm>
            <a:off x="2924165" y="0"/>
            <a:ext cx="5495681" cy="8013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Shape 287"/>
          <p:cNvSpPr txBox="1"/>
          <p:nvPr>
            <p:ph idx="1" type="body"/>
          </p:nvPr>
        </p:nvSpPr>
        <p:spPr>
          <a:xfrm>
            <a:off x="825500" y="0"/>
            <a:ext cx="11137900" cy="6985000"/>
          </a:xfrm>
          <a:prstGeom prst="rect">
            <a:avLst/>
          </a:prstGeom>
          <a:noFill/>
          <a:ln>
            <a:noFill/>
          </a:ln>
        </p:spPr>
        <p:txBody>
          <a:bodyPr anchorCtr="0" anchor="t" bIns="45700" lIns="91425" rIns="91425" tIns="45700">
            <a:noAutofit/>
          </a:bodyPr>
          <a:lstStyle/>
          <a:p>
            <a:pPr indent="-228600" lvl="0" marL="228600" marR="0" rtl="0" algn="l">
              <a:lnSpc>
                <a:spcPct val="70000"/>
              </a:lnSpc>
              <a:spcBef>
                <a:spcPts val="0"/>
              </a:spcBef>
              <a:spcAft>
                <a:spcPts val="0"/>
              </a:spcAft>
              <a:buClr>
                <a:schemeClr val="dk1"/>
              </a:buClr>
              <a:buSzPct val="102307"/>
              <a:buFont typeface="Arial"/>
              <a:buChar char="•"/>
            </a:pPr>
            <a:r>
              <a:rPr b="0" i="0" lang="en-US" sz="1330" u="none" cap="none" strike="noStrike">
                <a:solidFill>
                  <a:schemeClr val="dk1"/>
                </a:solidFill>
                <a:latin typeface="Calibri"/>
                <a:ea typeface="Calibri"/>
                <a:cs typeface="Calibri"/>
                <a:sym typeface="Calibri"/>
              </a:rPr>
              <a:t>Origins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Make the best of recent robust research</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Make the best of what York already does and has to offer</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Provide a framework for design of learning</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Collaboration and collegiality and the tension with simplicity</a:t>
            </a:r>
          </a:p>
          <a:p>
            <a:pPr indent="-228600" lvl="0" marL="228600" marR="0" rtl="0" algn="l">
              <a:lnSpc>
                <a:spcPct val="70000"/>
              </a:lnSpc>
              <a:spcBef>
                <a:spcPts val="1000"/>
              </a:spcBef>
              <a:spcAft>
                <a:spcPts val="0"/>
              </a:spcAft>
              <a:buClr>
                <a:schemeClr val="dk1"/>
              </a:buClr>
              <a:buSzPct val="102307"/>
              <a:buFont typeface="Arial"/>
              <a:buChar char="•"/>
            </a:pPr>
            <a:r>
              <a:rPr b="0" i="0" lang="en-US" sz="1330" u="none" cap="none" strike="noStrike">
                <a:solidFill>
                  <a:schemeClr val="dk1"/>
                </a:solidFill>
                <a:latin typeface="Calibri"/>
                <a:ea typeface="Calibri"/>
                <a:cs typeface="Calibri"/>
                <a:sym typeface="Calibri"/>
              </a:rPr>
              <a:t>The themes of the York Pedagogy</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Two diagrams that summarise the themes: The triangle and the person. The triangle evokes climbing a mountain…</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Ascent. Implies journey coherence. Metaphor not of slabs making steps (in compression) but of rope ladder (in tension, anchored at the top).</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Student work. Higher rungs on the learning ladder can be further apart if students become better climbers. Design student work to optimise growth of learning ability.</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Contact hours propelling student work. Formative feedback is coaching in learning.</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Assessment / evaluation.</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Programme leadership</a:t>
            </a:r>
          </a:p>
          <a:p>
            <a:pPr indent="-228600" lvl="0" marL="228600" marR="0" rtl="0" algn="l">
              <a:lnSpc>
                <a:spcPct val="70000"/>
              </a:lnSpc>
              <a:spcBef>
                <a:spcPts val="1000"/>
              </a:spcBef>
              <a:spcAft>
                <a:spcPts val="0"/>
              </a:spcAft>
              <a:buClr>
                <a:schemeClr val="dk1"/>
              </a:buClr>
              <a:buSzPct val="102307"/>
              <a:buFont typeface="Arial"/>
              <a:buChar char="•"/>
            </a:pPr>
            <a:r>
              <a:rPr b="0" i="0" lang="en-US" sz="1330" u="none" cap="none" strike="noStrike">
                <a:solidFill>
                  <a:schemeClr val="dk1"/>
                </a:solidFill>
                <a:latin typeface="Calibri"/>
                <a:ea typeface="Calibri"/>
                <a:cs typeface="Calibri"/>
                <a:sym typeface="Calibri"/>
              </a:rPr>
              <a:t>Values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Design at the heart: Structure for creativity. Teaching as a creative act. </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Explanation: Why doing this? E.g. lower contact hours justified if they propel learning during what students do outside contact hours. Things don’t happen by accident.</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Academics in charge. Not someone from the skills police with a tickbox. People absorbed in the subject are best able to design programmes.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Encouraging learning design stretch. Framework and process stimulate discussion of alternatives, get Learning Enhancement into depts..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Role of expertise: Want graduates to be high performers and gain respect for the facility of their ability. Deep question involving what things we ask students to do repeatedly and how we coach them. For the most abstract subjects, what things need to be practiced so ability is in the fingertips, leaving space for creativity? Dan Heath: “Practice makes permanent” (Shampooing). The true divide between training and education is that education seeks to understand the known/practiced boundary.</a:t>
            </a:r>
          </a:p>
          <a:p>
            <a:pPr indent="-228600" lvl="0" marL="228600" marR="0" rtl="0" algn="l">
              <a:lnSpc>
                <a:spcPct val="70000"/>
              </a:lnSpc>
              <a:spcBef>
                <a:spcPts val="1000"/>
              </a:spcBef>
              <a:spcAft>
                <a:spcPts val="0"/>
              </a:spcAft>
              <a:buClr>
                <a:schemeClr val="dk1"/>
              </a:buClr>
              <a:buSzPct val="102307"/>
              <a:buFont typeface="Arial"/>
              <a:buChar char="•"/>
            </a:pPr>
            <a:r>
              <a:rPr b="0" i="0" lang="en-US" sz="1330" u="none" cap="none" strike="noStrike">
                <a:solidFill>
                  <a:schemeClr val="dk1"/>
                </a:solidFill>
                <a:latin typeface="Calibri"/>
                <a:ea typeface="Calibri"/>
                <a:cs typeface="Calibri"/>
                <a:sym typeface="Calibri"/>
              </a:rPr>
              <a:t>The York Pedagogy in practice</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The resources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The ProPEL team</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Major docs:</a:t>
            </a:r>
          </a:p>
          <a:p>
            <a:pPr indent="-228600" lvl="2" marL="1143000" marR="0" rtl="0" algn="l">
              <a:lnSpc>
                <a:spcPct val="70000"/>
              </a:lnSpc>
              <a:spcBef>
                <a:spcPts val="500"/>
              </a:spcBef>
              <a:spcAft>
                <a:spcPts val="0"/>
              </a:spcAft>
              <a:buClr>
                <a:schemeClr val="dk1"/>
              </a:buClr>
              <a:buSzPct val="95000"/>
              <a:buFont typeface="Arial"/>
              <a:buChar char="•"/>
            </a:pPr>
            <a:r>
              <a:rPr b="0" i="0" lang="en-US" sz="950" u="none" cap="none" strike="noStrike">
                <a:solidFill>
                  <a:schemeClr val="dk1"/>
                </a:solidFill>
                <a:latin typeface="Calibri"/>
                <a:ea typeface="Calibri"/>
                <a:cs typeface="Calibri"/>
                <a:sym typeface="Calibri"/>
              </a:rPr>
              <a:t>PLOs: Concise, concrete well-received and successful. Some convergence between disciplines but the subject matter counts.</a:t>
            </a:r>
          </a:p>
          <a:p>
            <a:pPr indent="-228600" lvl="2" marL="1143000" marR="0" rtl="0" algn="l">
              <a:lnSpc>
                <a:spcPct val="70000"/>
              </a:lnSpc>
              <a:spcBef>
                <a:spcPts val="500"/>
              </a:spcBef>
              <a:spcAft>
                <a:spcPts val="0"/>
              </a:spcAft>
              <a:buClr>
                <a:schemeClr val="dk1"/>
              </a:buClr>
              <a:buSzPct val="95000"/>
              <a:buFont typeface="Arial"/>
              <a:buChar char="•"/>
            </a:pPr>
            <a:r>
              <a:rPr b="0" i="0" lang="en-US" sz="950" u="none" cap="none" strike="noStrike">
                <a:solidFill>
                  <a:schemeClr val="dk1"/>
                </a:solidFill>
                <a:latin typeface="Calibri"/>
                <a:ea typeface="Calibri"/>
                <a:cs typeface="Calibri"/>
                <a:sym typeface="Calibri"/>
              </a:rPr>
              <a:t>Credible: The blueprint. I.e. the map. Zoomable like an ordinary map. Variable success. Will say more later.</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Pros and cons of “compliance”</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Now beginning first stage of review.</a:t>
            </a:r>
          </a:p>
          <a:p>
            <a:pPr indent="-228600" lvl="2" marL="1143000" marR="0" rtl="0" algn="l">
              <a:lnSpc>
                <a:spcPct val="70000"/>
              </a:lnSpc>
              <a:spcBef>
                <a:spcPts val="500"/>
              </a:spcBef>
              <a:spcAft>
                <a:spcPts val="0"/>
              </a:spcAft>
              <a:buClr>
                <a:schemeClr val="dk1"/>
              </a:buClr>
              <a:buSzPct val="95000"/>
              <a:buFont typeface="Arial"/>
              <a:buChar char="•"/>
            </a:pPr>
            <a:r>
              <a:rPr b="0" i="0" lang="en-US" sz="950" u="none" cap="none" strike="noStrike">
                <a:solidFill>
                  <a:schemeClr val="dk1"/>
                </a:solidFill>
                <a:latin typeface="Calibri"/>
                <a:ea typeface="Calibri"/>
                <a:cs typeface="Calibri"/>
                <a:sym typeface="Calibri"/>
              </a:rPr>
              <a:t>One answer we think we know already. Have to have software tool to aid coherent design. Programme catalogue.</a:t>
            </a:r>
          </a:p>
          <a:p>
            <a:pPr indent="-228600" lvl="0" marL="228600" marR="0" rtl="0" algn="l">
              <a:lnSpc>
                <a:spcPct val="70000"/>
              </a:lnSpc>
              <a:spcBef>
                <a:spcPts val="1000"/>
              </a:spcBef>
              <a:spcAft>
                <a:spcPts val="0"/>
              </a:spcAft>
              <a:buClr>
                <a:schemeClr val="dk1"/>
              </a:buClr>
              <a:buSzPct val="102307"/>
              <a:buFont typeface="Arial"/>
              <a:buChar char="•"/>
            </a:pPr>
            <a:r>
              <a:rPr b="0" i="0" lang="en-US" sz="1330" u="none" cap="none" strike="noStrike">
                <a:solidFill>
                  <a:schemeClr val="dk1"/>
                </a:solidFill>
                <a:latin typeface="Calibri"/>
                <a:ea typeface="Calibri"/>
                <a:cs typeface="Calibri"/>
                <a:sym typeface="Calibri"/>
              </a:rPr>
              <a:t>Virtue</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The Pedagogy talks about what you can do, not what you can be. Leader? Global citizen? Influential? Prosperous and Generous? We’d like our graduates to be, but can’t guarantee. Lifelong learner better but still not quite right. It sounds like someone who is going to keep taking courses.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If we could have a virtue that graduates will be, what would we choose? We want our graduates to be curious.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Parallel to Stay Hungry, Stay Foolish. Rhetorically weaker, but clearer: Curiosity means wanting to find out things.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Barriers to curiosity and some props (because we’re not saints!)</a:t>
            </a:r>
          </a:p>
          <a:p>
            <a:pPr indent="-228600" lvl="1" marL="685800" marR="0" rtl="0" algn="l">
              <a:lnSpc>
                <a:spcPct val="70000"/>
              </a:lnSpc>
              <a:spcBef>
                <a:spcPts val="500"/>
              </a:spcBef>
              <a:spcAft>
                <a:spcPts val="0"/>
              </a:spcAft>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Pedagogy sustainability depends on it being right-sized for curiosity. </a:t>
            </a:r>
          </a:p>
          <a:p>
            <a:pPr indent="-228600" lvl="1" marL="685800" marR="0" rtl="0" algn="l">
              <a:lnSpc>
                <a:spcPct val="70000"/>
              </a:lnSpc>
              <a:spcBef>
                <a:spcPts val="500"/>
              </a:spcBef>
              <a:buClr>
                <a:schemeClr val="dk1"/>
              </a:buClr>
              <a:buSzPct val="103636"/>
              <a:buFont typeface="Arial"/>
              <a:buChar char="•"/>
            </a:pPr>
            <a:r>
              <a:rPr b="0" i="0" lang="en-US" sz="1140" u="none" cap="none" strike="noStrike">
                <a:solidFill>
                  <a:schemeClr val="dk1"/>
                </a:solidFill>
                <a:latin typeface="Calibri"/>
                <a:ea typeface="Calibri"/>
                <a:cs typeface="Calibri"/>
                <a:sym typeface="Calibri"/>
              </a:rPr>
              <a:t>Research intensivity. Surface level: Exposure to the doing of research. Deeper level: Exposure to people passionate about subject. Deepest level: Curiosity (under challenge)</a:t>
            </a:r>
          </a:p>
        </p:txBody>
      </p:sp>
      <p:sp>
        <p:nvSpPr>
          <p:cNvPr id="288" name="Shape 288"/>
          <p:cNvSpPr txBox="1"/>
          <p:nvPr>
            <p:ph type="title"/>
          </p:nvPr>
        </p:nvSpPr>
        <p:spPr>
          <a:xfrm>
            <a:off x="6223000" y="0"/>
            <a:ext cx="58800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Zoomable Documents</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Shape 293"/>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pros and cons of “compliance”</a:t>
            </a:r>
          </a:p>
        </p:txBody>
      </p:sp>
      <p:sp>
        <p:nvSpPr>
          <p:cNvPr id="294" name="Shape 294"/>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id="295" name="Shape 295"/>
          <p:cNvPicPr preferRelativeResize="0"/>
          <p:nvPr/>
        </p:nvPicPr>
        <p:blipFill rotWithShape="1">
          <a:blip r:embed="rId3">
            <a:alphaModFix/>
          </a:blip>
          <a:srcRect b="0" l="0" r="0" t="0"/>
          <a:stretch/>
        </p:blipFill>
        <p:spPr>
          <a:xfrm>
            <a:off x="3702844" y="1473399"/>
            <a:ext cx="4786311" cy="53846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sp>
        <p:nvSpPr>
          <p:cNvPr id="300" name="Shape 300"/>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Embedding, review, learning, evolving</a:t>
            </a:r>
          </a:p>
        </p:txBody>
      </p:sp>
      <p:pic>
        <p:nvPicPr>
          <p:cNvPr id="301" name="Shape 301"/>
          <p:cNvPicPr preferRelativeResize="0"/>
          <p:nvPr>
            <p:ph idx="1" type="body"/>
          </p:nvPr>
        </p:nvPicPr>
        <p:blipFill rotWithShape="1">
          <a:blip r:embed="rId3">
            <a:alphaModFix/>
          </a:blip>
          <a:srcRect b="0" l="0" r="0" t="0"/>
          <a:stretch/>
        </p:blipFill>
        <p:spPr>
          <a:xfrm>
            <a:off x="386587" y="1690688"/>
            <a:ext cx="5307329" cy="3538218"/>
          </a:xfrm>
          <a:prstGeom prst="rect">
            <a:avLst/>
          </a:prstGeom>
          <a:noFill/>
          <a:ln>
            <a:noFill/>
          </a:ln>
        </p:spPr>
      </p:pic>
      <p:pic>
        <p:nvPicPr>
          <p:cNvPr id="302" name="Shape 302"/>
          <p:cNvPicPr preferRelativeResize="0"/>
          <p:nvPr/>
        </p:nvPicPr>
        <p:blipFill rotWithShape="1">
          <a:blip r:embed="rId4">
            <a:alphaModFix/>
          </a:blip>
          <a:srcRect b="0" l="0" r="0" t="0"/>
          <a:stretch/>
        </p:blipFill>
        <p:spPr>
          <a:xfrm>
            <a:off x="7112634" y="3566160"/>
            <a:ext cx="4956048" cy="3291840"/>
          </a:xfrm>
          <a:prstGeom prst="rect">
            <a:avLst/>
          </a:prstGeom>
          <a:noFill/>
          <a:ln>
            <a:noFill/>
          </a:ln>
        </p:spPr>
      </p:pic>
      <p:pic>
        <p:nvPicPr>
          <p:cNvPr id="303" name="Shape 303"/>
          <p:cNvPicPr preferRelativeResize="0"/>
          <p:nvPr/>
        </p:nvPicPr>
        <p:blipFill rotWithShape="1">
          <a:blip r:embed="rId5">
            <a:alphaModFix/>
          </a:blip>
          <a:srcRect b="0" l="0" r="0" t="0"/>
          <a:stretch/>
        </p:blipFill>
        <p:spPr>
          <a:xfrm>
            <a:off x="3666932" y="2478088"/>
            <a:ext cx="5472684" cy="364171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7" name="Shape 307"/>
        <p:cNvGrpSpPr/>
        <p:nvPr/>
      </p:nvGrpSpPr>
      <p:grpSpPr>
        <a:xfrm>
          <a:off x="0" y="0"/>
          <a:ext cx="0" cy="0"/>
          <a:chOff x="0" y="0"/>
          <a:chExt cx="0" cy="0"/>
        </a:xfrm>
      </p:grpSpPr>
      <p:sp>
        <p:nvSpPr>
          <p:cNvPr id="308" name="Shape 308"/>
          <p:cNvSpPr/>
          <p:nvPr/>
        </p:nvSpPr>
        <p:spPr>
          <a:xfrm>
            <a:off x="3087564" y="4640385"/>
            <a:ext cx="1687636" cy="574430"/>
          </a:xfrm>
          <a:prstGeom prst="rect">
            <a:avLst/>
          </a:prstGeom>
          <a:solidFill>
            <a:srgbClr val="FFFF00"/>
          </a:solidFill>
          <a:ln cap="flat" cmpd="sng" w="12700">
            <a:solidFill>
              <a:srgbClr val="FFFF00"/>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rgbClr val="FFFF00"/>
              </a:solidFill>
              <a:latin typeface="Calibri"/>
              <a:ea typeface="Calibri"/>
              <a:cs typeface="Calibri"/>
              <a:sym typeface="Calibri"/>
            </a:endParaRPr>
          </a:p>
        </p:txBody>
      </p:sp>
      <p:sp>
        <p:nvSpPr>
          <p:cNvPr id="309" name="Shape 309"/>
          <p:cNvSpPr txBox="1"/>
          <p:nvPr>
            <p:ph idx="1" type="body"/>
          </p:nvPr>
        </p:nvSpPr>
        <p:spPr>
          <a:xfrm>
            <a:off x="3106614" y="2227384"/>
            <a:ext cx="7596555" cy="3985845"/>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Origins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themes of the York Pedagogy</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Values</a:t>
            </a:r>
          </a:p>
          <a:p>
            <a:pPr indent="-228600" lvl="0" marL="228600" marR="0" rtl="0" algn="l">
              <a:lnSpc>
                <a:spcPct val="90000"/>
              </a:lnSpc>
              <a:spcBef>
                <a:spcPts val="1000"/>
              </a:spcBef>
              <a:spcAft>
                <a:spcPts val="0"/>
              </a:spcAft>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The York Pedagogy in Practice</a:t>
            </a:r>
          </a:p>
          <a:p>
            <a:pPr indent="-228600" lvl="0" marL="228600" marR="0" rtl="0" algn="l">
              <a:lnSpc>
                <a:spcPct val="90000"/>
              </a:lnSpc>
              <a:spcBef>
                <a:spcPts val="1000"/>
              </a:spcBef>
              <a:buClr>
                <a:schemeClr val="dk1"/>
              </a:buClr>
              <a:buSzPct val="100000"/>
              <a:buFont typeface="Arial"/>
              <a:buChar char="•"/>
            </a:pPr>
            <a:r>
              <a:rPr b="0" i="0" lang="en-US" sz="3600" u="none" cap="none" strike="noStrike">
                <a:solidFill>
                  <a:schemeClr val="dk1"/>
                </a:solidFill>
                <a:latin typeface="Calibri"/>
                <a:ea typeface="Calibri"/>
                <a:cs typeface="Calibri"/>
                <a:sym typeface="Calibri"/>
              </a:rPr>
              <a:t>Virtue</a:t>
            </a:r>
          </a:p>
        </p:txBody>
      </p:sp>
      <p:sp>
        <p:nvSpPr>
          <p:cNvPr id="310" name="Shape 310"/>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Agenda</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4" name="Shape 314"/>
        <p:cNvGrpSpPr/>
        <p:nvPr/>
      </p:nvGrpSpPr>
      <p:grpSpPr>
        <a:xfrm>
          <a:off x="0" y="0"/>
          <a:ext cx="0" cy="0"/>
          <a:chOff x="0" y="0"/>
          <a:chExt cx="0" cy="0"/>
        </a:xfrm>
      </p:grpSpPr>
      <p:pic>
        <p:nvPicPr>
          <p:cNvPr id="315" name="Shape 315"/>
          <p:cNvPicPr preferRelativeResize="0"/>
          <p:nvPr/>
        </p:nvPicPr>
        <p:blipFill rotWithShape="1">
          <a:blip r:embed="rId3">
            <a:alphaModFix/>
          </a:blip>
          <a:srcRect b="21596" l="63843" r="15195" t="16197"/>
          <a:stretch/>
        </p:blipFill>
        <p:spPr>
          <a:xfrm>
            <a:off x="3276600" y="234728"/>
            <a:ext cx="6114603" cy="6436351"/>
          </a:xfrm>
          <a:prstGeom prst="rect">
            <a:avLst/>
          </a:prstGeom>
          <a:noFill/>
          <a:ln>
            <a:noFill/>
          </a:ln>
        </p:spPr>
      </p:pic>
      <p:sp>
        <p:nvSpPr>
          <p:cNvPr id="316" name="Shape 316"/>
          <p:cNvSpPr/>
          <p:nvPr/>
        </p:nvSpPr>
        <p:spPr>
          <a:xfrm>
            <a:off x="7171950" y="2459227"/>
            <a:ext cx="2511354" cy="1987352"/>
          </a:xfrm>
          <a:prstGeom prst="rect">
            <a:avLst/>
          </a:prstGeom>
          <a:solidFill>
            <a:schemeClr val="lt1"/>
          </a:solidFill>
          <a:ln cap="flat" cmpd="sng" w="127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317" name="Shape 317"/>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l">
              <a:lnSpc>
                <a:spcPct val="90000"/>
              </a:lnSpc>
              <a:spcBef>
                <a:spcPts val="0"/>
              </a:spcBef>
              <a:buClr>
                <a:schemeClr val="dk1"/>
              </a:buClr>
              <a:buSzPct val="25000"/>
              <a:buFont typeface="Calibri"/>
              <a:buNone/>
            </a:pPr>
            <a:r>
              <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1" name="Shape 321"/>
        <p:cNvGrpSpPr/>
        <p:nvPr/>
      </p:nvGrpSpPr>
      <p:grpSpPr>
        <a:xfrm>
          <a:off x="0" y="0"/>
          <a:ext cx="0" cy="0"/>
          <a:chOff x="0" y="0"/>
          <a:chExt cx="0" cy="0"/>
        </a:xfrm>
      </p:grpSpPr>
      <p:pic>
        <p:nvPicPr>
          <p:cNvPr id="322" name="Shape 322"/>
          <p:cNvPicPr preferRelativeResize="0"/>
          <p:nvPr/>
        </p:nvPicPr>
        <p:blipFill rotWithShape="1">
          <a:blip r:embed="rId3">
            <a:alphaModFix/>
          </a:blip>
          <a:srcRect b="21596" l="63843" r="15195" t="16197"/>
          <a:stretch/>
        </p:blipFill>
        <p:spPr>
          <a:xfrm>
            <a:off x="3276600" y="234728"/>
            <a:ext cx="6114603" cy="6436351"/>
          </a:xfrm>
          <a:prstGeom prst="rect">
            <a:avLst/>
          </a:prstGeom>
          <a:noFill/>
          <a:ln>
            <a:noFill/>
          </a:ln>
        </p:spPr>
      </p:pic>
      <p:sp>
        <p:nvSpPr>
          <p:cNvPr id="323" name="Shape 323"/>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l">
              <a:lnSpc>
                <a:spcPct val="90000"/>
              </a:lnSpc>
              <a:spcBef>
                <a:spcPts val="0"/>
              </a:spcBef>
              <a:buClr>
                <a:schemeClr val="dk1"/>
              </a:buClr>
              <a:buSzPct val="25000"/>
              <a:buFont typeface="Calibri"/>
              <a:buNone/>
            </a:pPr>
            <a:r>
              <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sp>
        <p:nvSpPr>
          <p:cNvPr id="328" name="Shape 328"/>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Three Einstein Quotes (Reportedly)</a:t>
            </a:r>
          </a:p>
        </p:txBody>
      </p:sp>
      <p:sp>
        <p:nvSpPr>
          <p:cNvPr id="329" name="Shape 329"/>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It is a miracle that curiosity survives formal education.</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The important thing is not to stop questioning.</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I have no special talent. I am only passionately curious.</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Shape 334"/>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l">
              <a:lnSpc>
                <a:spcPct val="90000"/>
              </a:lnSpc>
              <a:spcBef>
                <a:spcPts val="0"/>
              </a:spcBef>
              <a:buClr>
                <a:schemeClr val="dk1"/>
              </a:buClr>
              <a:buSzPct val="25000"/>
              <a:buFont typeface="Calibri"/>
              <a:buNone/>
            </a:pPr>
            <a:r>
              <a:t/>
            </a:r>
            <a:endParaRPr b="0" i="0" sz="4400" u="none" cap="none" strike="noStrike">
              <a:solidFill>
                <a:schemeClr val="dk1"/>
              </a:solidFill>
              <a:latin typeface="Calibri"/>
              <a:ea typeface="Calibri"/>
              <a:cs typeface="Calibri"/>
              <a:sym typeface="Calibri"/>
            </a:endParaRPr>
          </a:p>
        </p:txBody>
      </p:sp>
      <p:sp>
        <p:nvSpPr>
          <p:cNvPr id="335" name="Shape 335"/>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pic>
        <p:nvPicPr>
          <p:cNvPr id="336" name="Shape 336"/>
          <p:cNvPicPr preferRelativeResize="0"/>
          <p:nvPr/>
        </p:nvPicPr>
        <p:blipFill rotWithShape="1">
          <a:blip r:embed="rId3">
            <a:alphaModFix/>
          </a:blip>
          <a:srcRect b="0" l="0" r="0" t="0"/>
          <a:stretch/>
        </p:blipFill>
        <p:spPr>
          <a:xfrm>
            <a:off x="3607610" y="0"/>
            <a:ext cx="4976778"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Shape 341"/>
          <p:cNvSpPr txBox="1"/>
          <p:nvPr>
            <p:ph type="title"/>
          </p:nvPr>
        </p:nvSpPr>
        <p:spPr>
          <a:xfrm>
            <a:off x="838200" y="365125"/>
            <a:ext cx="10960099" cy="1325562"/>
          </a:xfrm>
          <a:prstGeom prst="rect">
            <a:avLst/>
          </a:prstGeom>
          <a:noFill/>
          <a:ln>
            <a:noFill/>
          </a:ln>
        </p:spPr>
        <p:txBody>
          <a:bodyPr anchorCtr="0" anchor="ctr" bIns="45700" lIns="91425" rIns="91425" tIns="45700">
            <a:noAutofit/>
          </a:bodyPr>
          <a:lstStyle/>
          <a:p>
            <a:pPr indent="0" lvl="0" marL="0" marR="0" rtl="0" algn="l">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Impediments to curiosity </a:t>
            </a:r>
          </a:p>
        </p:txBody>
      </p:sp>
      <p:sp>
        <p:nvSpPr>
          <p:cNvPr id="342" name="Shape 342"/>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Rigidity</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Convention</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Timidity</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Posturing</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Laziness</a:t>
            </a:r>
          </a:p>
          <a:p>
            <a:pPr indent="-228600" lvl="0" marL="228600" marR="0" rtl="0" algn="l">
              <a:lnSpc>
                <a:spcPct val="90000"/>
              </a:lnSpc>
              <a:spcBef>
                <a:spcPts val="1000"/>
              </a:spcBef>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Shape 347"/>
          <p:cNvSpPr txBox="1"/>
          <p:nvPr>
            <p:ph idx="1" type="body"/>
          </p:nvPr>
        </p:nvSpPr>
        <p:spPr>
          <a:xfrm>
            <a:off x="838200" y="1825625"/>
            <a:ext cx="10515599" cy="4351338"/>
          </a:xfrm>
          <a:prstGeom prst="rect">
            <a:avLst/>
          </a:prstGeom>
          <a:noFill/>
          <a:ln>
            <a:noFill/>
          </a:ln>
        </p:spPr>
        <p:txBody>
          <a:bodyPr anchorCtr="0" anchor="t" bIns="45700" lIns="91425" rIns="91425" tIns="45700">
            <a:noAutofit/>
          </a:bodyPr>
          <a:lstStyle/>
          <a:p>
            <a:pPr indent="-228600" lvl="0" marL="228600" marR="0" rtl="0" algn="l">
              <a:lnSpc>
                <a:spcPct val="90000"/>
              </a:lnSpc>
              <a:spcBef>
                <a:spcPts val="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Rigidity</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Convention</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Timidity</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Posturing</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Laziness</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Diversity of concepts, interpretations, sources</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Defining and crossing conceptual gulfs</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Encouragement, engaging teaching</a:t>
            </a: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Reasoning and rhetoric</a:t>
            </a:r>
          </a:p>
          <a:p>
            <a:pPr indent="-22860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We see these in PLOs and maps</a:t>
            </a:r>
          </a:p>
        </p:txBody>
      </p:sp>
      <p:sp>
        <p:nvSpPr>
          <p:cNvPr id="348" name="Shape 348"/>
          <p:cNvSpPr txBox="1"/>
          <p:nvPr>
            <p:ph type="title"/>
          </p:nvPr>
        </p:nvSpPr>
        <p:spPr>
          <a:xfrm>
            <a:off x="838200" y="365125"/>
            <a:ext cx="10960099" cy="1325562"/>
          </a:xfrm>
          <a:prstGeom prst="rect">
            <a:avLst/>
          </a:prstGeom>
          <a:noFill/>
          <a:ln>
            <a:noFill/>
          </a:ln>
        </p:spPr>
        <p:txBody>
          <a:bodyPr anchorCtr="0" anchor="ctr" bIns="45700" lIns="91425" rIns="91425" tIns="45700">
            <a:noAutofit/>
          </a:bodyPr>
          <a:lstStyle/>
          <a:p>
            <a:pPr indent="0" lvl="0" marL="0" marR="0" rtl="0" algn="l">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Impediments to curiosity    …   and some props</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2" name="Shape 352"/>
        <p:cNvGrpSpPr/>
        <p:nvPr/>
      </p:nvGrpSpPr>
      <p:grpSpPr>
        <a:xfrm>
          <a:off x="0" y="0"/>
          <a:ext cx="0" cy="0"/>
          <a:chOff x="0" y="0"/>
          <a:chExt cx="0" cy="0"/>
        </a:xfrm>
      </p:grpSpPr>
      <p:sp>
        <p:nvSpPr>
          <p:cNvPr id="353" name="Shape 353"/>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York Pedagogy and Curiosity</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sp>
        <p:nvSpPr>
          <p:cNvPr id="358" name="Shape 358"/>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York Pedagogy and Curiosity</a:t>
            </a:r>
          </a:p>
        </p:txBody>
      </p:sp>
      <p:sp>
        <p:nvSpPr>
          <p:cNvPr id="359" name="Shape 359"/>
          <p:cNvSpPr txBox="1"/>
          <p:nvPr>
            <p:ph idx="1" type="body"/>
          </p:nvPr>
        </p:nvSpPr>
        <p:spPr>
          <a:xfrm>
            <a:off x="838200" y="1447800"/>
            <a:ext cx="10515599" cy="5234353"/>
          </a:xfrm>
          <a:prstGeom prst="rect">
            <a:avLst/>
          </a:prstGeom>
          <a:noFill/>
          <a:ln>
            <a:noFill/>
          </a:ln>
        </p:spPr>
        <p:txBody>
          <a:bodyPr anchorCtr="0" anchor="t" bIns="45700" lIns="91425" rIns="91425" tIns="45700">
            <a:noAutofit/>
          </a:bodyPr>
          <a:lstStyle/>
          <a:p>
            <a:pPr indent="-228600" lvl="0" marL="228600" marR="0" rtl="0" algn="l">
              <a:lnSpc>
                <a:spcPct val="70000"/>
              </a:lnSpc>
              <a:spcBef>
                <a:spcPts val="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We want frameworks that go on prompting: What if…? Why is it like that? How can we make it better?</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Concise, concrete, credible: Right-sized for curiosity</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how and why</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(PLOs) --- New destinations? Continuing relevance? Ambitions met?</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How and why (Maps) --- What if we…? How to rewire modules to get the most effective cascade of learning abilities? What new routes do we see?</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The research-intensive bonus</a:t>
            </a:r>
          </a:p>
        </p:txBody>
      </p:sp>
      <p:sp>
        <p:nvSpPr>
          <p:cNvPr id="360" name="Shape 360"/>
          <p:cNvSpPr/>
          <p:nvPr/>
        </p:nvSpPr>
        <p:spPr>
          <a:xfrm>
            <a:off x="685800" y="2603500"/>
            <a:ext cx="10998199" cy="3860799"/>
          </a:xfrm>
          <a:prstGeom prst="rect">
            <a:avLst/>
          </a:prstGeom>
          <a:solidFill>
            <a:schemeClr val="lt1"/>
          </a:solidFill>
          <a:ln cap="flat" cmpd="sng" w="127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Shape 36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York Pedagogy and Curiosity</a:t>
            </a:r>
          </a:p>
        </p:txBody>
      </p:sp>
      <p:sp>
        <p:nvSpPr>
          <p:cNvPr id="366" name="Shape 366"/>
          <p:cNvSpPr txBox="1"/>
          <p:nvPr>
            <p:ph idx="1" type="body"/>
          </p:nvPr>
        </p:nvSpPr>
        <p:spPr>
          <a:xfrm>
            <a:off x="838200" y="1447800"/>
            <a:ext cx="10515599" cy="5234353"/>
          </a:xfrm>
          <a:prstGeom prst="rect">
            <a:avLst/>
          </a:prstGeom>
          <a:noFill/>
          <a:ln>
            <a:noFill/>
          </a:ln>
        </p:spPr>
        <p:txBody>
          <a:bodyPr anchorCtr="0" anchor="t" bIns="45700" lIns="91425" rIns="91425" tIns="45700">
            <a:noAutofit/>
          </a:bodyPr>
          <a:lstStyle/>
          <a:p>
            <a:pPr indent="-228600" lvl="0" marL="228600" marR="0" rtl="0" algn="l">
              <a:lnSpc>
                <a:spcPct val="70000"/>
              </a:lnSpc>
              <a:spcBef>
                <a:spcPts val="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We want frameworks that go on prompting: What if…? Why is it like that? How can we make it better?</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Concise, concrete, credible: Right-sized for curiosity</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how and why</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(PLOs) --- New destinations? Continuing relevance? Ambitions met?</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How and why (Maps) --- What if we…? How to rewire modules to get the most effective cascade of learning abilities? What new routes do we see?</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The research-intensive bonus</a:t>
            </a:r>
          </a:p>
        </p:txBody>
      </p:sp>
      <p:sp>
        <p:nvSpPr>
          <p:cNvPr id="367" name="Shape 367"/>
          <p:cNvSpPr/>
          <p:nvPr/>
        </p:nvSpPr>
        <p:spPr>
          <a:xfrm>
            <a:off x="685800" y="3429000"/>
            <a:ext cx="10998199" cy="3035300"/>
          </a:xfrm>
          <a:prstGeom prst="rect">
            <a:avLst/>
          </a:prstGeom>
          <a:solidFill>
            <a:schemeClr val="lt1"/>
          </a:solidFill>
          <a:ln cap="flat" cmpd="sng" w="127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Shape 372"/>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York Pedagogy and Curiosity</a:t>
            </a:r>
          </a:p>
        </p:txBody>
      </p:sp>
      <p:sp>
        <p:nvSpPr>
          <p:cNvPr id="373" name="Shape 373"/>
          <p:cNvSpPr txBox="1"/>
          <p:nvPr>
            <p:ph idx="1" type="body"/>
          </p:nvPr>
        </p:nvSpPr>
        <p:spPr>
          <a:xfrm>
            <a:off x="838200" y="1447800"/>
            <a:ext cx="10515599" cy="5234353"/>
          </a:xfrm>
          <a:prstGeom prst="rect">
            <a:avLst/>
          </a:prstGeom>
          <a:noFill/>
          <a:ln>
            <a:noFill/>
          </a:ln>
        </p:spPr>
        <p:txBody>
          <a:bodyPr anchorCtr="0" anchor="t" bIns="45700" lIns="91425" rIns="91425" tIns="45700">
            <a:noAutofit/>
          </a:bodyPr>
          <a:lstStyle/>
          <a:p>
            <a:pPr indent="-228600" lvl="0" marL="228600" marR="0" rtl="0" algn="l">
              <a:lnSpc>
                <a:spcPct val="70000"/>
              </a:lnSpc>
              <a:spcBef>
                <a:spcPts val="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We want frameworks that go on prompting: What if…? Why is it like that? How can we make it better?</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Concise, concrete, credible: Right-sized for curiosity</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how and why</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(PLOs) --- New destinations? Continuing relevance? Ambitions met?</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How and why (Maps) --- What if we…? How to rewire modules to get the most effective cascade of learning abilities? What new routes do we see?</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The research-intensive bonus</a:t>
            </a:r>
          </a:p>
        </p:txBody>
      </p:sp>
      <p:sp>
        <p:nvSpPr>
          <p:cNvPr id="374" name="Shape 374"/>
          <p:cNvSpPr/>
          <p:nvPr/>
        </p:nvSpPr>
        <p:spPr>
          <a:xfrm>
            <a:off x="685800" y="5524500"/>
            <a:ext cx="10998199" cy="939799"/>
          </a:xfrm>
          <a:prstGeom prst="rect">
            <a:avLst/>
          </a:prstGeom>
          <a:solidFill>
            <a:schemeClr val="lt1"/>
          </a:solidFill>
          <a:ln cap="flat" cmpd="sng" w="12700">
            <a:solidFill>
              <a:schemeClr val="lt1"/>
            </a:solidFill>
            <a:prstDash val="solid"/>
            <a:miter/>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8" name="Shape 378"/>
        <p:cNvGrpSpPr/>
        <p:nvPr/>
      </p:nvGrpSpPr>
      <p:grpSpPr>
        <a:xfrm>
          <a:off x="0" y="0"/>
          <a:ext cx="0" cy="0"/>
          <a:chOff x="0" y="0"/>
          <a:chExt cx="0" cy="0"/>
        </a:xfrm>
      </p:grpSpPr>
      <p:sp>
        <p:nvSpPr>
          <p:cNvPr id="379" name="Shape 379"/>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The York Pedagogy and Curiosity</a:t>
            </a:r>
          </a:p>
        </p:txBody>
      </p:sp>
      <p:sp>
        <p:nvSpPr>
          <p:cNvPr id="380" name="Shape 380"/>
          <p:cNvSpPr txBox="1"/>
          <p:nvPr>
            <p:ph idx="1" type="body"/>
          </p:nvPr>
        </p:nvSpPr>
        <p:spPr>
          <a:xfrm>
            <a:off x="838200" y="1447800"/>
            <a:ext cx="10515599" cy="5234353"/>
          </a:xfrm>
          <a:prstGeom prst="rect">
            <a:avLst/>
          </a:prstGeom>
          <a:noFill/>
          <a:ln>
            <a:noFill/>
          </a:ln>
        </p:spPr>
        <p:txBody>
          <a:bodyPr anchorCtr="0" anchor="t" bIns="45700" lIns="91425" rIns="91425" tIns="45700">
            <a:noAutofit/>
          </a:bodyPr>
          <a:lstStyle/>
          <a:p>
            <a:pPr indent="-228600" lvl="0" marL="228600" marR="0" rtl="0" algn="l">
              <a:lnSpc>
                <a:spcPct val="70000"/>
              </a:lnSpc>
              <a:spcBef>
                <a:spcPts val="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We want frameworks that go on prompting: What if…? Why is it like that? How can we make it better?</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Concise, concrete, credible: Right-sized for curiosity</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how and why</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What and why (PLOs) --- New destinations? Continuing relevance? Ambitions met?</a:t>
            </a:r>
          </a:p>
          <a:p>
            <a:pPr indent="-228600" lvl="0" marL="228600" marR="0" rtl="0" algn="l">
              <a:lnSpc>
                <a:spcPct val="70000"/>
              </a:lnSpc>
              <a:spcBef>
                <a:spcPts val="1000"/>
              </a:spcBef>
              <a:spcAft>
                <a:spcPts val="0"/>
              </a:spcAft>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How and why (Maps) --- What if we…? How to rewire modules to get the most effective cascade of learning abilities? What new routes do we see?</a:t>
            </a:r>
          </a:p>
          <a:p>
            <a:pPr indent="-228600" lvl="0" marL="228600" marR="0" rtl="0" algn="l">
              <a:lnSpc>
                <a:spcPct val="70000"/>
              </a:lnSpc>
              <a:spcBef>
                <a:spcPts val="1000"/>
              </a:spcBef>
              <a:spcAft>
                <a:spcPts val="0"/>
              </a:spcAft>
              <a:buClr>
                <a:schemeClr val="dk1"/>
              </a:buClr>
              <a:buSzPct val="99615"/>
              <a:buFont typeface="Arial"/>
              <a:buNone/>
            </a:pPr>
            <a:r>
              <a:t/>
            </a:r>
            <a:endParaRPr b="0" i="0" sz="2590" u="none" cap="none" strike="noStrike">
              <a:solidFill>
                <a:schemeClr val="dk1"/>
              </a:solidFill>
              <a:latin typeface="Calibri"/>
              <a:ea typeface="Calibri"/>
              <a:cs typeface="Calibri"/>
              <a:sym typeface="Calibri"/>
            </a:endParaRPr>
          </a:p>
          <a:p>
            <a:pPr indent="-228600" lvl="0" marL="228600" marR="0" rtl="0" algn="l">
              <a:lnSpc>
                <a:spcPct val="70000"/>
              </a:lnSpc>
              <a:spcBef>
                <a:spcPts val="1000"/>
              </a:spcBef>
              <a:buClr>
                <a:schemeClr val="dk1"/>
              </a:buClr>
              <a:buSzPct val="99615"/>
              <a:buFont typeface="Arial"/>
              <a:buChar char="•"/>
            </a:pPr>
            <a:r>
              <a:rPr b="0" i="0" lang="en-US" sz="2590" u="none" cap="none" strike="noStrike">
                <a:solidFill>
                  <a:schemeClr val="dk1"/>
                </a:solidFill>
                <a:latin typeface="Calibri"/>
                <a:ea typeface="Calibri"/>
                <a:cs typeface="Calibri"/>
                <a:sym typeface="Calibri"/>
              </a:rPr>
              <a:t>The research-intensive bonus (and challenge)</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4" name="Shape 384"/>
        <p:cNvGrpSpPr/>
        <p:nvPr/>
      </p:nvGrpSpPr>
      <p:grpSpPr>
        <a:xfrm>
          <a:off x="0" y="0"/>
          <a:ext cx="0" cy="0"/>
          <a:chOff x="0" y="0"/>
          <a:chExt cx="0" cy="0"/>
        </a:xfrm>
      </p:grpSpPr>
      <p:sp>
        <p:nvSpPr>
          <p:cNvPr id="385" name="Shape 385"/>
          <p:cNvSpPr txBox="1"/>
          <p:nvPr>
            <p:ph type="title"/>
          </p:nvPr>
        </p:nvSpPr>
        <p:spPr>
          <a:xfrm>
            <a:off x="838200" y="365125"/>
            <a:ext cx="10515599" cy="1325562"/>
          </a:xfrm>
          <a:prstGeom prst="rect">
            <a:avLst/>
          </a:prstGeom>
          <a:noFill/>
          <a:ln>
            <a:noFill/>
          </a:ln>
        </p:spPr>
        <p:txBody>
          <a:bodyPr anchorCtr="0" anchor="ctr" bIns="45700" lIns="91425" rIns="91425" tIns="45700">
            <a:noAutofit/>
          </a:bodyPr>
          <a:lstStyle/>
          <a:p>
            <a:pPr indent="0" lvl="0" marL="0" marR="0" rtl="0" algn="ctr">
              <a:lnSpc>
                <a:spcPct val="90000"/>
              </a:lnSpc>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Picture credits</a:t>
            </a:r>
          </a:p>
        </p:txBody>
      </p:sp>
      <p:sp>
        <p:nvSpPr>
          <p:cNvPr id="386" name="Shape 386"/>
          <p:cNvSpPr txBox="1"/>
          <p:nvPr>
            <p:ph idx="1" type="body"/>
          </p:nvPr>
        </p:nvSpPr>
        <p:spPr>
          <a:xfrm>
            <a:off x="838200" y="1359875"/>
            <a:ext cx="10515599" cy="5322276"/>
          </a:xfrm>
          <a:prstGeom prst="rect">
            <a:avLst/>
          </a:prstGeom>
          <a:noFill/>
          <a:ln>
            <a:noFill/>
          </a:ln>
        </p:spPr>
        <p:txBody>
          <a:bodyPr anchorCtr="0" anchor="t" bIns="45700" lIns="91425" rIns="91425" tIns="45700">
            <a:noAutofit/>
          </a:bodyPr>
          <a:lstStyle/>
          <a:p>
            <a:pPr indent="-228600" lvl="0" marL="228600" marR="0" rtl="0" algn="l">
              <a:lnSpc>
                <a:spcPct val="70000"/>
              </a:lnSpc>
              <a:spcBef>
                <a:spcPts val="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Everest ascent diagram from nepalmountainnews.com</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Scaffolding picture from Wikimedia commons</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Assessment photo from the University of Bath website</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Keep calm picture from medwebexperts.co.za</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Simpson’s chalkboard gag from bagtheweb.com</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Anders Ericsson portrait from businessinsider.com</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Design diagram from censemaking.com on Wordpress</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Stuart Brand’s Whole Earth Catalog 1974 back cover from The Long Now blog (longnow.org), citing the Point Foundation.</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Book covers taken from goodreads.com or amazon.co.uk</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KIS widget from Unistats. (The programme illustrated is a York degree.)</a:t>
            </a:r>
          </a:p>
          <a:p>
            <a:pPr indent="-228600" lvl="0" marL="228600" marR="0" rtl="0" algn="l">
              <a:lnSpc>
                <a:spcPct val="70000"/>
              </a:lnSpc>
              <a:spcBef>
                <a:spcPts val="1000"/>
              </a:spcBef>
              <a:spcAft>
                <a:spcPts val="0"/>
              </a:spcAft>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TEF metrics for York from HEFCE.</a:t>
            </a:r>
          </a:p>
          <a:p>
            <a:pPr indent="-228600" lvl="0" marL="228600" marR="0" rtl="0" algn="l">
              <a:lnSpc>
                <a:spcPct val="70000"/>
              </a:lnSpc>
              <a:spcBef>
                <a:spcPts val="1000"/>
              </a:spcBef>
              <a:buClr>
                <a:schemeClr val="dk1"/>
              </a:buClr>
              <a:buSzPct val="99166"/>
              <a:buFont typeface="Arial"/>
              <a:buChar char="•"/>
            </a:pPr>
            <a:r>
              <a:rPr b="0" i="0" lang="en-US" sz="2380" u="none" cap="none" strike="noStrike">
                <a:solidFill>
                  <a:schemeClr val="dk1"/>
                </a:solidFill>
                <a:latin typeface="Calibri"/>
                <a:ea typeface="Calibri"/>
                <a:cs typeface="Calibri"/>
                <a:sym typeface="Calibri"/>
              </a:rPr>
              <a:t>All other pictures University of York Image Library, or York Learning and Teaching webpages, or by John Robinson. </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