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5" r:id="rId2"/>
    <p:sldMasterId id="2147484611" r:id="rId3"/>
    <p:sldMasterId id="2147484622" r:id="rId4"/>
  </p:sldMasterIdLst>
  <p:notesMasterIdLst>
    <p:notesMasterId r:id="rId32"/>
  </p:notesMasterIdLst>
  <p:handoutMasterIdLst>
    <p:handoutMasterId r:id="rId33"/>
  </p:handoutMasterIdLst>
  <p:sldIdLst>
    <p:sldId id="256" r:id="rId5"/>
    <p:sldId id="571" r:id="rId6"/>
    <p:sldId id="554" r:id="rId7"/>
    <p:sldId id="558" r:id="rId8"/>
    <p:sldId id="559" r:id="rId9"/>
    <p:sldId id="572" r:id="rId10"/>
    <p:sldId id="573" r:id="rId11"/>
    <p:sldId id="574" r:id="rId12"/>
    <p:sldId id="575" r:id="rId13"/>
    <p:sldId id="580" r:id="rId14"/>
    <p:sldId id="581" r:id="rId15"/>
    <p:sldId id="583" r:id="rId16"/>
    <p:sldId id="582" r:id="rId17"/>
    <p:sldId id="565" r:id="rId18"/>
    <p:sldId id="564" r:id="rId19"/>
    <p:sldId id="561" r:id="rId20"/>
    <p:sldId id="566" r:id="rId21"/>
    <p:sldId id="567" r:id="rId22"/>
    <p:sldId id="576" r:id="rId23"/>
    <p:sldId id="577" r:id="rId24"/>
    <p:sldId id="568" r:id="rId25"/>
    <p:sldId id="569" r:id="rId26"/>
    <p:sldId id="570" r:id="rId27"/>
    <p:sldId id="578" r:id="rId28"/>
    <p:sldId id="579" r:id="rId29"/>
    <p:sldId id="557" r:id="rId30"/>
    <p:sldId id="563" r:id="rId31"/>
  </p:sldIdLst>
  <p:sldSz cx="24382413" cy="13716000"/>
  <p:notesSz cx="9918700" cy="6794500"/>
  <p:custDataLst>
    <p:tags r:id="rId34"/>
  </p:custDataLst>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914308" algn="l" rtl="0" fontAlgn="base">
      <a:spcBef>
        <a:spcPct val="0"/>
      </a:spcBef>
      <a:spcAft>
        <a:spcPct val="0"/>
      </a:spcAft>
      <a:defRPr kern="1200">
        <a:solidFill>
          <a:schemeClr val="tx1"/>
        </a:solidFill>
        <a:latin typeface="Arial" charset="0"/>
        <a:ea typeface="+mn-ea"/>
        <a:cs typeface="Arial" charset="0"/>
      </a:defRPr>
    </a:lvl2pPr>
    <a:lvl3pPr marL="1828619" algn="l" rtl="0" fontAlgn="base">
      <a:spcBef>
        <a:spcPct val="0"/>
      </a:spcBef>
      <a:spcAft>
        <a:spcPct val="0"/>
      </a:spcAft>
      <a:defRPr kern="1200">
        <a:solidFill>
          <a:schemeClr val="tx1"/>
        </a:solidFill>
        <a:latin typeface="Arial" charset="0"/>
        <a:ea typeface="+mn-ea"/>
        <a:cs typeface="Arial" charset="0"/>
      </a:defRPr>
    </a:lvl3pPr>
    <a:lvl4pPr marL="2742927" algn="l" rtl="0" fontAlgn="base">
      <a:spcBef>
        <a:spcPct val="0"/>
      </a:spcBef>
      <a:spcAft>
        <a:spcPct val="0"/>
      </a:spcAft>
      <a:defRPr kern="1200">
        <a:solidFill>
          <a:schemeClr val="tx1"/>
        </a:solidFill>
        <a:latin typeface="Arial" charset="0"/>
        <a:ea typeface="+mn-ea"/>
        <a:cs typeface="Arial" charset="0"/>
      </a:defRPr>
    </a:lvl4pPr>
    <a:lvl5pPr marL="3657235" algn="l" rtl="0" fontAlgn="base">
      <a:spcBef>
        <a:spcPct val="0"/>
      </a:spcBef>
      <a:spcAft>
        <a:spcPct val="0"/>
      </a:spcAft>
      <a:defRPr kern="1200">
        <a:solidFill>
          <a:schemeClr val="tx1"/>
        </a:solidFill>
        <a:latin typeface="Arial" charset="0"/>
        <a:ea typeface="+mn-ea"/>
        <a:cs typeface="Arial" charset="0"/>
      </a:defRPr>
    </a:lvl5pPr>
    <a:lvl6pPr marL="4571543" algn="l" defTabSz="1828619" rtl="0" eaLnBrk="1" latinLnBrk="0" hangingPunct="1">
      <a:defRPr kern="1200">
        <a:solidFill>
          <a:schemeClr val="tx1"/>
        </a:solidFill>
        <a:latin typeface="Arial" charset="0"/>
        <a:ea typeface="+mn-ea"/>
        <a:cs typeface="Arial" charset="0"/>
      </a:defRPr>
    </a:lvl6pPr>
    <a:lvl7pPr marL="5485852" algn="l" defTabSz="1828619" rtl="0" eaLnBrk="1" latinLnBrk="0" hangingPunct="1">
      <a:defRPr kern="1200">
        <a:solidFill>
          <a:schemeClr val="tx1"/>
        </a:solidFill>
        <a:latin typeface="Arial" charset="0"/>
        <a:ea typeface="+mn-ea"/>
        <a:cs typeface="Arial" charset="0"/>
      </a:defRPr>
    </a:lvl7pPr>
    <a:lvl8pPr marL="6400160" algn="l" defTabSz="1828619" rtl="0" eaLnBrk="1" latinLnBrk="0" hangingPunct="1">
      <a:defRPr kern="1200">
        <a:solidFill>
          <a:schemeClr val="tx1"/>
        </a:solidFill>
        <a:latin typeface="Arial" charset="0"/>
        <a:ea typeface="+mn-ea"/>
        <a:cs typeface="Arial" charset="0"/>
      </a:defRPr>
    </a:lvl8pPr>
    <a:lvl9pPr marL="7314468" algn="l" defTabSz="1828619"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 uri="{2D200454-40CA-4A62-9FC3-DE9A4176ACB9}">
      <p15:notesGuideLst xmlns:p15="http://schemas.microsoft.com/office/powerpoint/2012/main">
        <p15:guide id="1" orient="horz" pos="2140">
          <p15:clr>
            <a:srgbClr val="A4A3A4"/>
          </p15:clr>
        </p15:guide>
        <p15:guide id="2" pos="312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F2F7"/>
    <a:srgbClr val="FF7C80"/>
    <a:srgbClr val="13458F"/>
    <a:srgbClr val="B5CFF5"/>
    <a:srgbClr val="C0D0E2"/>
    <a:srgbClr val="D7E2ED"/>
    <a:srgbClr val="800000"/>
    <a:srgbClr val="81A0DF"/>
    <a:srgbClr val="3366CC"/>
    <a:srgbClr val="BBE0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77" autoAdjust="0"/>
    <p:restoredTop sz="72927" autoAdjust="0"/>
  </p:normalViewPr>
  <p:slideViewPr>
    <p:cSldViewPr snapToGrid="0">
      <p:cViewPr varScale="1">
        <p:scale>
          <a:sx n="48" d="100"/>
          <a:sy n="48" d="100"/>
        </p:scale>
        <p:origin x="504" y="60"/>
      </p:cViewPr>
      <p:guideLst>
        <p:guide orient="horz" pos="4320"/>
        <p:guide pos="7680"/>
      </p:guideLst>
    </p:cSldViewPr>
  </p:slideViewPr>
  <p:outlineViewPr>
    <p:cViewPr>
      <p:scale>
        <a:sx n="33" d="100"/>
        <a:sy n="33" d="100"/>
      </p:scale>
      <p:origin x="0" y="-8676"/>
    </p:cViewPr>
  </p:outlineViewPr>
  <p:notesTextViewPr>
    <p:cViewPr>
      <p:scale>
        <a:sx n="3" d="2"/>
        <a:sy n="3" d="2"/>
      </p:scale>
      <p:origin x="0" y="0"/>
    </p:cViewPr>
  </p:notesTextViewPr>
  <p:sorterViewPr>
    <p:cViewPr>
      <p:scale>
        <a:sx n="66" d="100"/>
        <a:sy n="66" d="100"/>
      </p:scale>
      <p:origin x="0" y="-6468"/>
    </p:cViewPr>
  </p:sorterViewPr>
  <p:notesViewPr>
    <p:cSldViewPr snapToGrid="0">
      <p:cViewPr varScale="1">
        <p:scale>
          <a:sx n="135" d="100"/>
          <a:sy n="135" d="100"/>
        </p:scale>
        <p:origin x="-1548" y="-96"/>
      </p:cViewPr>
      <p:guideLst>
        <p:guide orient="horz" pos="2140"/>
        <p:guide pos="3124"/>
      </p:guideLst>
    </p:cSldViewPr>
  </p:notesViewPr>
  <p:gridSpacing cx="252000" cy="2520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7B029B-F051-4FA0-8846-9A84D8B2686E}" type="doc">
      <dgm:prSet loTypeId="urn:microsoft.com/office/officeart/2005/8/layout/lProcess3" loCatId="process" qsTypeId="urn:microsoft.com/office/officeart/2005/8/quickstyle/3d2" qsCatId="3D" csTypeId="urn:microsoft.com/office/officeart/2005/8/colors/accent1_2" csCatId="accent1" phldr="1"/>
      <dgm:spPr/>
      <dgm:t>
        <a:bodyPr/>
        <a:lstStyle/>
        <a:p>
          <a:endParaRPr lang="en-GB"/>
        </a:p>
      </dgm:t>
    </dgm:pt>
    <dgm:pt modelId="{72BEF598-863F-4732-90E7-8CCF5F1DC32B}">
      <dgm:prSet phldrT="[Text]"/>
      <dgm:spPr/>
      <dgm:t>
        <a:bodyPr/>
        <a:lstStyle/>
        <a:p>
          <a:r>
            <a:rPr lang="en-GB" b="1" dirty="0">
              <a:solidFill>
                <a:schemeClr val="tx1"/>
              </a:solidFill>
              <a:latin typeface="Calibri" panose="020F0502020204030204" pitchFamily="34" charset="0"/>
            </a:rPr>
            <a:t>Enabling</a:t>
          </a:r>
          <a:r>
            <a:rPr lang="en-GB" dirty="0">
              <a:solidFill>
                <a:schemeClr val="tx1"/>
              </a:solidFill>
              <a:latin typeface="Calibri" panose="020F0502020204030204" pitchFamily="34" charset="0"/>
            </a:rPr>
            <a:t> </a:t>
          </a:r>
          <a:r>
            <a:rPr lang="en-GB" b="1" dirty="0">
              <a:solidFill>
                <a:schemeClr val="tx1"/>
              </a:solidFill>
              <a:latin typeface="Calibri" panose="020F0502020204030204" pitchFamily="34" charset="0"/>
            </a:rPr>
            <a:t>learning</a:t>
          </a:r>
          <a:r>
            <a:rPr lang="en-GB" dirty="0">
              <a:solidFill>
                <a:schemeClr val="tx1"/>
              </a:solidFill>
              <a:latin typeface="Calibri" panose="020F0502020204030204" pitchFamily="34" charset="0"/>
            </a:rPr>
            <a:t>: interleaved practice</a:t>
          </a:r>
        </a:p>
      </dgm:t>
    </dgm:pt>
    <dgm:pt modelId="{BA2A03B6-1554-43FE-A105-5CA2C5659E4B}" type="parTrans" cxnId="{497E5776-C549-4B7F-AD3F-6E5DAF0FCE8C}">
      <dgm:prSet/>
      <dgm:spPr/>
      <dgm:t>
        <a:bodyPr/>
        <a:lstStyle/>
        <a:p>
          <a:endParaRPr lang="en-GB"/>
        </a:p>
      </dgm:t>
    </dgm:pt>
    <dgm:pt modelId="{C71165B7-98F8-46DB-BC01-54A6C85F9513}" type="sibTrans" cxnId="{497E5776-C549-4B7F-AD3F-6E5DAF0FCE8C}">
      <dgm:prSet/>
      <dgm:spPr/>
      <dgm:t>
        <a:bodyPr/>
        <a:lstStyle/>
        <a:p>
          <a:endParaRPr lang="en-GB"/>
        </a:p>
      </dgm:t>
    </dgm:pt>
    <dgm:pt modelId="{AFD8259B-0CA1-4E18-85AC-58E5FA2D381B}">
      <dgm:prSet phldrT="[Text]"/>
      <dgm:spPr/>
      <dgm:t>
        <a:bodyPr/>
        <a:lstStyle/>
        <a:p>
          <a:r>
            <a:rPr lang="en-GB" dirty="0">
              <a:latin typeface="Calibri" panose="020F0502020204030204" pitchFamily="34" charset="0"/>
            </a:rPr>
            <a:t>retrieval of previously learned material; </a:t>
          </a:r>
        </a:p>
        <a:p>
          <a:r>
            <a:rPr lang="en-GB" dirty="0">
              <a:latin typeface="Calibri" panose="020F0502020204030204" pitchFamily="34" charset="0"/>
            </a:rPr>
            <a:t>application to new contexts</a:t>
          </a:r>
        </a:p>
      </dgm:t>
    </dgm:pt>
    <dgm:pt modelId="{9479FF86-3023-4D05-8668-89250833747F}" type="parTrans" cxnId="{01C42DC0-FF9A-4A07-BB79-828A915F33EE}">
      <dgm:prSet/>
      <dgm:spPr/>
      <dgm:t>
        <a:bodyPr/>
        <a:lstStyle/>
        <a:p>
          <a:endParaRPr lang="en-GB"/>
        </a:p>
      </dgm:t>
    </dgm:pt>
    <dgm:pt modelId="{3613EC9D-0C25-4254-ABFF-34FFE9277641}" type="sibTrans" cxnId="{01C42DC0-FF9A-4A07-BB79-828A915F33EE}">
      <dgm:prSet/>
      <dgm:spPr/>
      <dgm:t>
        <a:bodyPr/>
        <a:lstStyle/>
        <a:p>
          <a:endParaRPr lang="en-GB"/>
        </a:p>
      </dgm:t>
    </dgm:pt>
    <dgm:pt modelId="{C41485CD-D53C-400A-AADB-81393697B4D9}">
      <dgm:prSet phldrT="[Text]"/>
      <dgm:spPr/>
      <dgm:t>
        <a:bodyPr/>
        <a:lstStyle/>
        <a:p>
          <a:r>
            <a:rPr lang="en-GB" dirty="0">
              <a:latin typeface="Calibri" panose="020F0502020204030204" pitchFamily="34" charset="0"/>
            </a:rPr>
            <a:t>formative quizzing;</a:t>
          </a:r>
        </a:p>
        <a:p>
          <a:r>
            <a:rPr lang="en-GB" dirty="0">
              <a:latin typeface="Calibri" panose="020F0502020204030204" pitchFamily="34" charset="0"/>
            </a:rPr>
            <a:t>targeted online feedback</a:t>
          </a:r>
          <a:br>
            <a:rPr lang="en-GB" dirty="0">
              <a:latin typeface="Calibri" panose="020F0502020204030204" pitchFamily="34" charset="0"/>
            </a:rPr>
          </a:br>
          <a:r>
            <a:rPr lang="en-GB" dirty="0">
              <a:latin typeface="Calibri" panose="020F0502020204030204" pitchFamily="34" charset="0"/>
            </a:rPr>
            <a:t>and support</a:t>
          </a:r>
        </a:p>
      </dgm:t>
    </dgm:pt>
    <dgm:pt modelId="{2EC5327C-6FB6-44E0-AA48-91A18B26D220}" type="parTrans" cxnId="{9B41103E-730F-4C31-8465-E03C19BA04C1}">
      <dgm:prSet/>
      <dgm:spPr/>
      <dgm:t>
        <a:bodyPr/>
        <a:lstStyle/>
        <a:p>
          <a:endParaRPr lang="en-GB"/>
        </a:p>
      </dgm:t>
    </dgm:pt>
    <dgm:pt modelId="{2E872320-3916-434D-90CA-7BD3669BC9CA}" type="sibTrans" cxnId="{9B41103E-730F-4C31-8465-E03C19BA04C1}">
      <dgm:prSet/>
      <dgm:spPr/>
      <dgm:t>
        <a:bodyPr/>
        <a:lstStyle/>
        <a:p>
          <a:endParaRPr lang="en-GB"/>
        </a:p>
      </dgm:t>
    </dgm:pt>
    <dgm:pt modelId="{5CEAE9B2-3D07-44C6-AFC6-56787363354D}">
      <dgm:prSet phldrT="[Text]"/>
      <dgm:spPr/>
      <dgm:t>
        <a:bodyPr/>
        <a:lstStyle/>
        <a:p>
          <a:r>
            <a:rPr lang="en-GB" b="1" dirty="0">
              <a:solidFill>
                <a:schemeClr val="tx1"/>
              </a:solidFill>
              <a:latin typeface="Calibri" panose="020F0502020204030204" pitchFamily="34" charset="0"/>
            </a:rPr>
            <a:t>Enhancing learning: </a:t>
          </a:r>
          <a:r>
            <a:rPr lang="en-GB" b="0" dirty="0">
              <a:solidFill>
                <a:schemeClr val="tx1"/>
              </a:solidFill>
              <a:latin typeface="Calibri" panose="020F0502020204030204" pitchFamily="34" charset="0"/>
            </a:rPr>
            <a:t>insight through structured interaction</a:t>
          </a:r>
        </a:p>
      </dgm:t>
    </dgm:pt>
    <dgm:pt modelId="{ACFD2BD3-C62A-4187-B0C3-02F2F298DAFF}" type="parTrans" cxnId="{2AE74B7D-7D79-42DF-A0EA-4AF1C6325F35}">
      <dgm:prSet/>
      <dgm:spPr/>
      <dgm:t>
        <a:bodyPr/>
        <a:lstStyle/>
        <a:p>
          <a:endParaRPr lang="en-GB"/>
        </a:p>
      </dgm:t>
    </dgm:pt>
    <dgm:pt modelId="{C698896D-5B01-427C-BDD3-FD49C669B276}" type="sibTrans" cxnId="{2AE74B7D-7D79-42DF-A0EA-4AF1C6325F35}">
      <dgm:prSet/>
      <dgm:spPr/>
      <dgm:t>
        <a:bodyPr/>
        <a:lstStyle/>
        <a:p>
          <a:endParaRPr lang="en-GB"/>
        </a:p>
      </dgm:t>
    </dgm:pt>
    <dgm:pt modelId="{71AE9128-80AE-4786-AD47-2C56FC713DA1}">
      <dgm:prSet phldrT="[Text]"/>
      <dgm:spPr/>
      <dgm:t>
        <a:bodyPr/>
        <a:lstStyle/>
        <a:p>
          <a:r>
            <a:rPr lang="en-GB" dirty="0">
              <a:latin typeface="Calibri" panose="020F0502020204030204" pitchFamily="34" charset="0"/>
            </a:rPr>
            <a:t>dialogical learning and collaborative  research and report writing tasks</a:t>
          </a:r>
        </a:p>
      </dgm:t>
    </dgm:pt>
    <dgm:pt modelId="{6E89F1FF-54E0-406C-825C-823C1DF494FF}" type="parTrans" cxnId="{72BF05F6-049B-42F3-B2C8-43121733C97E}">
      <dgm:prSet/>
      <dgm:spPr/>
      <dgm:t>
        <a:bodyPr/>
        <a:lstStyle/>
        <a:p>
          <a:endParaRPr lang="en-GB"/>
        </a:p>
      </dgm:t>
    </dgm:pt>
    <dgm:pt modelId="{6A743F1F-9188-4D7C-8306-02F30B2E7188}" type="sibTrans" cxnId="{72BF05F6-049B-42F3-B2C8-43121733C97E}">
      <dgm:prSet/>
      <dgm:spPr/>
      <dgm:t>
        <a:bodyPr/>
        <a:lstStyle/>
        <a:p>
          <a:endParaRPr lang="en-GB"/>
        </a:p>
      </dgm:t>
    </dgm:pt>
    <dgm:pt modelId="{F212DB1A-BC72-4EC6-909C-9577C44EF833}">
      <dgm:prSet phldrT="[Text]"/>
      <dgm:spPr/>
      <dgm:t>
        <a:bodyPr/>
        <a:lstStyle/>
        <a:p>
          <a:r>
            <a:rPr lang="en-GB" dirty="0">
              <a:latin typeface="Calibri" panose="020F0502020204030204" pitchFamily="34" charset="0"/>
            </a:rPr>
            <a:t>wiki /blog spaces </a:t>
          </a:r>
        </a:p>
        <a:p>
          <a:r>
            <a:rPr lang="en-GB" dirty="0">
              <a:latin typeface="Calibri" panose="020F0502020204030204" pitchFamily="34" charset="0"/>
            </a:rPr>
            <a:t>online peer, assessment and review</a:t>
          </a:r>
        </a:p>
      </dgm:t>
    </dgm:pt>
    <dgm:pt modelId="{F9F86DC4-AEAA-49D6-9935-F1C577216AC0}" type="parTrans" cxnId="{547EF735-08FF-4EAC-B4D3-181E5C2827D1}">
      <dgm:prSet/>
      <dgm:spPr/>
      <dgm:t>
        <a:bodyPr/>
        <a:lstStyle/>
        <a:p>
          <a:endParaRPr lang="en-GB"/>
        </a:p>
      </dgm:t>
    </dgm:pt>
    <dgm:pt modelId="{454EDE37-4B5C-4546-BF9E-96A318A5C59A}" type="sibTrans" cxnId="{547EF735-08FF-4EAC-B4D3-181E5C2827D1}">
      <dgm:prSet/>
      <dgm:spPr/>
      <dgm:t>
        <a:bodyPr/>
        <a:lstStyle/>
        <a:p>
          <a:endParaRPr lang="en-GB"/>
        </a:p>
      </dgm:t>
    </dgm:pt>
    <dgm:pt modelId="{4E2829C5-0604-47C4-9ED1-6F7A5138CC9C}">
      <dgm:prSet phldrT="[Text]"/>
      <dgm:spPr/>
      <dgm:t>
        <a:bodyPr/>
        <a:lstStyle/>
        <a:p>
          <a:r>
            <a:rPr lang="en-GB" b="1" dirty="0">
              <a:solidFill>
                <a:schemeClr val="tx1"/>
              </a:solidFill>
              <a:latin typeface="Calibri" panose="020F0502020204030204" pitchFamily="34" charset="0"/>
            </a:rPr>
            <a:t>Transforming learning</a:t>
          </a:r>
          <a:r>
            <a:rPr lang="en-GB" dirty="0">
              <a:solidFill>
                <a:schemeClr val="tx1"/>
              </a:solidFill>
              <a:latin typeface="Calibri" panose="020F0502020204030204" pitchFamily="34" charset="0"/>
            </a:rPr>
            <a:t>: student-led teaching and discovery</a:t>
          </a:r>
        </a:p>
      </dgm:t>
    </dgm:pt>
    <dgm:pt modelId="{B758E6A7-5104-4A95-92BE-D6BAE271BE88}" type="parTrans" cxnId="{98C44FAF-0A09-4679-B1CE-9F321B175A24}">
      <dgm:prSet/>
      <dgm:spPr/>
      <dgm:t>
        <a:bodyPr/>
        <a:lstStyle/>
        <a:p>
          <a:endParaRPr lang="en-GB"/>
        </a:p>
      </dgm:t>
    </dgm:pt>
    <dgm:pt modelId="{A4AEAB59-9835-4850-A9A0-4D3FF4BC3BA3}" type="sibTrans" cxnId="{98C44FAF-0A09-4679-B1CE-9F321B175A24}">
      <dgm:prSet/>
      <dgm:spPr/>
      <dgm:t>
        <a:bodyPr/>
        <a:lstStyle/>
        <a:p>
          <a:endParaRPr lang="en-GB"/>
        </a:p>
      </dgm:t>
    </dgm:pt>
    <dgm:pt modelId="{1B452A45-02FD-4ACC-B4CC-4E0B50E553AD}">
      <dgm:prSet phldrT="[Text]"/>
      <dgm:spPr/>
      <dgm:t>
        <a:bodyPr/>
        <a:lstStyle/>
        <a:p>
          <a:r>
            <a:rPr lang="en-GB">
              <a:latin typeface="Calibri" panose="020F0502020204030204" pitchFamily="34" charset="0"/>
            </a:rPr>
            <a:t>Student-led content creation;</a:t>
          </a:r>
        </a:p>
        <a:p>
          <a:r>
            <a:rPr lang="en-GB">
              <a:latin typeface="Calibri" panose="020F0502020204030204" pitchFamily="34" charset="0"/>
            </a:rPr>
            <a:t>problem-based learning</a:t>
          </a:r>
        </a:p>
      </dgm:t>
    </dgm:pt>
    <dgm:pt modelId="{3FB7A1C5-1795-4F34-9A2C-778D168E6047}" type="parTrans" cxnId="{893A9AF6-092F-47FB-A72F-75A3B6BCE52E}">
      <dgm:prSet/>
      <dgm:spPr/>
      <dgm:t>
        <a:bodyPr/>
        <a:lstStyle/>
        <a:p>
          <a:endParaRPr lang="en-GB"/>
        </a:p>
      </dgm:t>
    </dgm:pt>
    <dgm:pt modelId="{62A1B08F-536D-4E2E-AF6A-9669CF84E922}" type="sibTrans" cxnId="{893A9AF6-092F-47FB-A72F-75A3B6BCE52E}">
      <dgm:prSet/>
      <dgm:spPr/>
      <dgm:t>
        <a:bodyPr/>
        <a:lstStyle/>
        <a:p>
          <a:endParaRPr lang="en-GB"/>
        </a:p>
      </dgm:t>
    </dgm:pt>
    <dgm:pt modelId="{00466D55-4113-4B93-9E46-254F46F92958}">
      <dgm:prSet phldrT="[Text]"/>
      <dgm:spPr/>
      <dgm:t>
        <a:bodyPr/>
        <a:lstStyle/>
        <a:p>
          <a:r>
            <a:rPr lang="en-GB" dirty="0">
              <a:latin typeface="Calibri" panose="020F0502020204030204" pitchFamily="34" charset="0"/>
            </a:rPr>
            <a:t>resource hub</a:t>
          </a:r>
        </a:p>
        <a:p>
          <a:r>
            <a:rPr lang="en-GB" dirty="0">
              <a:latin typeface="Calibri" panose="020F0502020204030204" pitchFamily="34" charset="0"/>
            </a:rPr>
            <a:t>wiki / blog problem</a:t>
          </a:r>
          <a:br>
            <a:rPr lang="en-GB" dirty="0">
              <a:latin typeface="Calibri" panose="020F0502020204030204" pitchFamily="34" charset="0"/>
            </a:rPr>
          </a:br>
          <a:r>
            <a:rPr lang="en-GB" dirty="0">
              <a:latin typeface="Calibri" panose="020F0502020204030204" pitchFamily="34" charset="0"/>
            </a:rPr>
            <a:t>solving space</a:t>
          </a:r>
        </a:p>
      </dgm:t>
    </dgm:pt>
    <dgm:pt modelId="{A864C52B-FBC9-415F-8EA1-24CC88D80D1E}" type="parTrans" cxnId="{94105E95-BDE8-40C7-BC76-6B312A020384}">
      <dgm:prSet/>
      <dgm:spPr/>
      <dgm:t>
        <a:bodyPr/>
        <a:lstStyle/>
        <a:p>
          <a:endParaRPr lang="en-GB"/>
        </a:p>
      </dgm:t>
    </dgm:pt>
    <dgm:pt modelId="{5DFEC2F3-6311-4B5F-8B72-53A3492DE7FB}" type="sibTrans" cxnId="{94105E95-BDE8-40C7-BC76-6B312A020384}">
      <dgm:prSet/>
      <dgm:spPr/>
      <dgm:t>
        <a:bodyPr/>
        <a:lstStyle/>
        <a:p>
          <a:endParaRPr lang="en-GB"/>
        </a:p>
      </dgm:t>
    </dgm:pt>
    <dgm:pt modelId="{C7020DA9-9490-47BE-8381-4067CEC14838}" type="pres">
      <dgm:prSet presAssocID="{087B029B-F051-4FA0-8846-9A84D8B2686E}" presName="Name0" presStyleCnt="0">
        <dgm:presLayoutVars>
          <dgm:chPref val="3"/>
          <dgm:dir/>
          <dgm:animLvl val="lvl"/>
          <dgm:resizeHandles/>
        </dgm:presLayoutVars>
      </dgm:prSet>
      <dgm:spPr/>
    </dgm:pt>
    <dgm:pt modelId="{A6DC7FB6-DE8A-45B7-8C4A-DBB33080F682}" type="pres">
      <dgm:prSet presAssocID="{72BEF598-863F-4732-90E7-8CCF5F1DC32B}" presName="horFlow" presStyleCnt="0"/>
      <dgm:spPr/>
    </dgm:pt>
    <dgm:pt modelId="{546EE1D1-71FD-428A-BB7F-272A48EBC307}" type="pres">
      <dgm:prSet presAssocID="{72BEF598-863F-4732-90E7-8CCF5F1DC32B}" presName="bigChev" presStyleLbl="node1" presStyleIdx="0" presStyleCnt="3" custScaleX="131838"/>
      <dgm:spPr/>
    </dgm:pt>
    <dgm:pt modelId="{16DE251C-6019-48FA-8F84-DB80BB7C6843}" type="pres">
      <dgm:prSet presAssocID="{9479FF86-3023-4D05-8668-89250833747F}" presName="parTrans" presStyleCnt="0"/>
      <dgm:spPr/>
    </dgm:pt>
    <dgm:pt modelId="{5CC811DE-83B5-4070-8432-03A997828FAA}" type="pres">
      <dgm:prSet presAssocID="{AFD8259B-0CA1-4E18-85AC-58E5FA2D381B}" presName="node" presStyleLbl="alignAccFollowNode1" presStyleIdx="0" presStyleCnt="6" custScaleX="136168">
        <dgm:presLayoutVars>
          <dgm:bulletEnabled val="1"/>
        </dgm:presLayoutVars>
      </dgm:prSet>
      <dgm:spPr/>
    </dgm:pt>
    <dgm:pt modelId="{A904D60F-A9A4-420E-A1FB-0609E02616B8}" type="pres">
      <dgm:prSet presAssocID="{3613EC9D-0C25-4254-ABFF-34FFE9277641}" presName="sibTrans" presStyleCnt="0"/>
      <dgm:spPr/>
    </dgm:pt>
    <dgm:pt modelId="{42A3D46D-D148-4520-B086-C5AB38E2EFF7}" type="pres">
      <dgm:prSet presAssocID="{C41485CD-D53C-400A-AADB-81393697B4D9}" presName="node" presStyleLbl="alignAccFollowNode1" presStyleIdx="1" presStyleCnt="6" custScaleX="136168">
        <dgm:presLayoutVars>
          <dgm:bulletEnabled val="1"/>
        </dgm:presLayoutVars>
      </dgm:prSet>
      <dgm:spPr/>
    </dgm:pt>
    <dgm:pt modelId="{33327C0C-E8B6-4413-A585-F0E60069F778}" type="pres">
      <dgm:prSet presAssocID="{72BEF598-863F-4732-90E7-8CCF5F1DC32B}" presName="vSp" presStyleCnt="0"/>
      <dgm:spPr/>
    </dgm:pt>
    <dgm:pt modelId="{3C106FA4-2B28-44AD-926C-A297676F12C9}" type="pres">
      <dgm:prSet presAssocID="{5CEAE9B2-3D07-44C6-AFC6-56787363354D}" presName="horFlow" presStyleCnt="0"/>
      <dgm:spPr/>
    </dgm:pt>
    <dgm:pt modelId="{149E1001-68BC-4BA0-B353-1CF56E87E12A}" type="pres">
      <dgm:prSet presAssocID="{5CEAE9B2-3D07-44C6-AFC6-56787363354D}" presName="bigChev" presStyleLbl="node1" presStyleIdx="1" presStyleCnt="3" custScaleX="131838"/>
      <dgm:spPr/>
    </dgm:pt>
    <dgm:pt modelId="{D979838C-354E-4C55-A4D7-4135CAC3273F}" type="pres">
      <dgm:prSet presAssocID="{6E89F1FF-54E0-406C-825C-823C1DF494FF}" presName="parTrans" presStyleCnt="0"/>
      <dgm:spPr/>
    </dgm:pt>
    <dgm:pt modelId="{7B73CA88-0320-42F9-8E92-3B5489B9A014}" type="pres">
      <dgm:prSet presAssocID="{71AE9128-80AE-4786-AD47-2C56FC713DA1}" presName="node" presStyleLbl="alignAccFollowNode1" presStyleIdx="2" presStyleCnt="6" custScaleX="136168">
        <dgm:presLayoutVars>
          <dgm:bulletEnabled val="1"/>
        </dgm:presLayoutVars>
      </dgm:prSet>
      <dgm:spPr/>
    </dgm:pt>
    <dgm:pt modelId="{0D9B8BAD-0A6B-4C48-85D1-CCD01B72D10D}" type="pres">
      <dgm:prSet presAssocID="{6A743F1F-9188-4D7C-8306-02F30B2E7188}" presName="sibTrans" presStyleCnt="0"/>
      <dgm:spPr/>
    </dgm:pt>
    <dgm:pt modelId="{4589C5C8-8A9D-49CF-B90C-F46355BD44AD}" type="pres">
      <dgm:prSet presAssocID="{F212DB1A-BC72-4EC6-909C-9577C44EF833}" presName="node" presStyleLbl="alignAccFollowNode1" presStyleIdx="3" presStyleCnt="6" custScaleX="136168">
        <dgm:presLayoutVars>
          <dgm:bulletEnabled val="1"/>
        </dgm:presLayoutVars>
      </dgm:prSet>
      <dgm:spPr/>
    </dgm:pt>
    <dgm:pt modelId="{933B980B-4063-427C-BD8C-CC7D2D1EC478}" type="pres">
      <dgm:prSet presAssocID="{5CEAE9B2-3D07-44C6-AFC6-56787363354D}" presName="vSp" presStyleCnt="0"/>
      <dgm:spPr/>
    </dgm:pt>
    <dgm:pt modelId="{B2E7681F-9AB1-4D4F-9BC8-D767674C4918}" type="pres">
      <dgm:prSet presAssocID="{4E2829C5-0604-47C4-9ED1-6F7A5138CC9C}" presName="horFlow" presStyleCnt="0"/>
      <dgm:spPr/>
    </dgm:pt>
    <dgm:pt modelId="{AE14E0BB-8E2E-4D09-BCD7-2DCFF7A3CFA1}" type="pres">
      <dgm:prSet presAssocID="{4E2829C5-0604-47C4-9ED1-6F7A5138CC9C}" presName="bigChev" presStyleLbl="node1" presStyleIdx="2" presStyleCnt="3" custScaleX="131838" custLinFactNeighborX="5954"/>
      <dgm:spPr/>
    </dgm:pt>
    <dgm:pt modelId="{7FCD1D54-AC06-4321-A660-641125AB9D3F}" type="pres">
      <dgm:prSet presAssocID="{3FB7A1C5-1795-4F34-9A2C-778D168E6047}" presName="parTrans" presStyleCnt="0"/>
      <dgm:spPr/>
    </dgm:pt>
    <dgm:pt modelId="{9FE32F7A-5BAF-4CAC-8507-BDA4121483DD}" type="pres">
      <dgm:prSet presAssocID="{1B452A45-02FD-4ACC-B4CC-4E0B50E553AD}" presName="node" presStyleLbl="alignAccFollowNode1" presStyleIdx="4" presStyleCnt="6" custScaleX="136168">
        <dgm:presLayoutVars>
          <dgm:bulletEnabled val="1"/>
        </dgm:presLayoutVars>
      </dgm:prSet>
      <dgm:spPr/>
    </dgm:pt>
    <dgm:pt modelId="{6DF13F68-6438-4B7F-843C-490180D8A966}" type="pres">
      <dgm:prSet presAssocID="{62A1B08F-536D-4E2E-AF6A-9669CF84E922}" presName="sibTrans" presStyleCnt="0"/>
      <dgm:spPr/>
    </dgm:pt>
    <dgm:pt modelId="{50E2FCDB-A445-46C5-B0B0-CAC6E39D2708}" type="pres">
      <dgm:prSet presAssocID="{00466D55-4113-4B93-9E46-254F46F92958}" presName="node" presStyleLbl="alignAccFollowNode1" presStyleIdx="5" presStyleCnt="6" custScaleX="136168">
        <dgm:presLayoutVars>
          <dgm:bulletEnabled val="1"/>
        </dgm:presLayoutVars>
      </dgm:prSet>
      <dgm:spPr/>
    </dgm:pt>
  </dgm:ptLst>
  <dgm:cxnLst>
    <dgm:cxn modelId="{0051C7F8-BDAA-4119-BB1B-7E532EFD5AB6}" type="presOf" srcId="{72BEF598-863F-4732-90E7-8CCF5F1DC32B}" destId="{546EE1D1-71FD-428A-BB7F-272A48EBC307}" srcOrd="0" destOrd="0" presId="urn:microsoft.com/office/officeart/2005/8/layout/lProcess3"/>
    <dgm:cxn modelId="{72BF05F6-049B-42F3-B2C8-43121733C97E}" srcId="{5CEAE9B2-3D07-44C6-AFC6-56787363354D}" destId="{71AE9128-80AE-4786-AD47-2C56FC713DA1}" srcOrd="0" destOrd="0" parTransId="{6E89F1FF-54E0-406C-825C-823C1DF494FF}" sibTransId="{6A743F1F-9188-4D7C-8306-02F30B2E7188}"/>
    <dgm:cxn modelId="{94105E95-BDE8-40C7-BC76-6B312A020384}" srcId="{4E2829C5-0604-47C4-9ED1-6F7A5138CC9C}" destId="{00466D55-4113-4B93-9E46-254F46F92958}" srcOrd="1" destOrd="0" parTransId="{A864C52B-FBC9-415F-8EA1-24CC88D80D1E}" sibTransId="{5DFEC2F3-6311-4B5F-8B72-53A3492DE7FB}"/>
    <dgm:cxn modelId="{2AE74B7D-7D79-42DF-A0EA-4AF1C6325F35}" srcId="{087B029B-F051-4FA0-8846-9A84D8B2686E}" destId="{5CEAE9B2-3D07-44C6-AFC6-56787363354D}" srcOrd="1" destOrd="0" parTransId="{ACFD2BD3-C62A-4187-B0C3-02F2F298DAFF}" sibTransId="{C698896D-5B01-427C-BDD3-FD49C669B276}"/>
    <dgm:cxn modelId="{5B35C8BE-6416-408F-A2FA-2902AEDEE103}" type="presOf" srcId="{5CEAE9B2-3D07-44C6-AFC6-56787363354D}" destId="{149E1001-68BC-4BA0-B353-1CF56E87E12A}" srcOrd="0" destOrd="0" presId="urn:microsoft.com/office/officeart/2005/8/layout/lProcess3"/>
    <dgm:cxn modelId="{B8A7FA3F-D88F-4C05-AF1E-BAF762867AA3}" type="presOf" srcId="{AFD8259B-0CA1-4E18-85AC-58E5FA2D381B}" destId="{5CC811DE-83B5-4070-8432-03A997828FAA}" srcOrd="0" destOrd="0" presId="urn:microsoft.com/office/officeart/2005/8/layout/lProcess3"/>
    <dgm:cxn modelId="{98C44FAF-0A09-4679-B1CE-9F321B175A24}" srcId="{087B029B-F051-4FA0-8846-9A84D8B2686E}" destId="{4E2829C5-0604-47C4-9ED1-6F7A5138CC9C}" srcOrd="2" destOrd="0" parTransId="{B758E6A7-5104-4A95-92BE-D6BAE271BE88}" sibTransId="{A4AEAB59-9835-4850-A9A0-4D3FF4BC3BA3}"/>
    <dgm:cxn modelId="{9D477567-B927-4DAF-BD48-A63F27D5AD2F}" type="presOf" srcId="{4E2829C5-0604-47C4-9ED1-6F7A5138CC9C}" destId="{AE14E0BB-8E2E-4D09-BCD7-2DCFF7A3CFA1}" srcOrd="0" destOrd="0" presId="urn:microsoft.com/office/officeart/2005/8/layout/lProcess3"/>
    <dgm:cxn modelId="{B7303FD2-A387-4338-8287-987FE5899631}" type="presOf" srcId="{F212DB1A-BC72-4EC6-909C-9577C44EF833}" destId="{4589C5C8-8A9D-49CF-B90C-F46355BD44AD}" srcOrd="0" destOrd="0" presId="urn:microsoft.com/office/officeart/2005/8/layout/lProcess3"/>
    <dgm:cxn modelId="{01C42DC0-FF9A-4A07-BB79-828A915F33EE}" srcId="{72BEF598-863F-4732-90E7-8CCF5F1DC32B}" destId="{AFD8259B-0CA1-4E18-85AC-58E5FA2D381B}" srcOrd="0" destOrd="0" parTransId="{9479FF86-3023-4D05-8668-89250833747F}" sibTransId="{3613EC9D-0C25-4254-ABFF-34FFE9277641}"/>
    <dgm:cxn modelId="{893A9AF6-092F-47FB-A72F-75A3B6BCE52E}" srcId="{4E2829C5-0604-47C4-9ED1-6F7A5138CC9C}" destId="{1B452A45-02FD-4ACC-B4CC-4E0B50E553AD}" srcOrd="0" destOrd="0" parTransId="{3FB7A1C5-1795-4F34-9A2C-778D168E6047}" sibTransId="{62A1B08F-536D-4E2E-AF6A-9669CF84E922}"/>
    <dgm:cxn modelId="{DB4427CB-0E62-487F-852E-C8D4AE0B654C}" type="presOf" srcId="{00466D55-4113-4B93-9E46-254F46F92958}" destId="{50E2FCDB-A445-46C5-B0B0-CAC6E39D2708}" srcOrd="0" destOrd="0" presId="urn:microsoft.com/office/officeart/2005/8/layout/lProcess3"/>
    <dgm:cxn modelId="{D54D838E-C5A4-43D7-8E90-A2747029A9F2}" type="presOf" srcId="{C41485CD-D53C-400A-AADB-81393697B4D9}" destId="{42A3D46D-D148-4520-B086-C5AB38E2EFF7}" srcOrd="0" destOrd="0" presId="urn:microsoft.com/office/officeart/2005/8/layout/lProcess3"/>
    <dgm:cxn modelId="{ED6C35E3-6864-431A-AB59-1B6302F9C62B}" type="presOf" srcId="{71AE9128-80AE-4786-AD47-2C56FC713DA1}" destId="{7B73CA88-0320-42F9-8E92-3B5489B9A014}" srcOrd="0" destOrd="0" presId="urn:microsoft.com/office/officeart/2005/8/layout/lProcess3"/>
    <dgm:cxn modelId="{DF816B0A-CF0D-43F7-8AFA-94BA0C5E721D}" type="presOf" srcId="{1B452A45-02FD-4ACC-B4CC-4E0B50E553AD}" destId="{9FE32F7A-5BAF-4CAC-8507-BDA4121483DD}" srcOrd="0" destOrd="0" presId="urn:microsoft.com/office/officeart/2005/8/layout/lProcess3"/>
    <dgm:cxn modelId="{497E5776-C549-4B7F-AD3F-6E5DAF0FCE8C}" srcId="{087B029B-F051-4FA0-8846-9A84D8B2686E}" destId="{72BEF598-863F-4732-90E7-8CCF5F1DC32B}" srcOrd="0" destOrd="0" parTransId="{BA2A03B6-1554-43FE-A105-5CA2C5659E4B}" sibTransId="{C71165B7-98F8-46DB-BC01-54A6C85F9513}"/>
    <dgm:cxn modelId="{547EF735-08FF-4EAC-B4D3-181E5C2827D1}" srcId="{5CEAE9B2-3D07-44C6-AFC6-56787363354D}" destId="{F212DB1A-BC72-4EC6-909C-9577C44EF833}" srcOrd="1" destOrd="0" parTransId="{F9F86DC4-AEAA-49D6-9935-F1C577216AC0}" sibTransId="{454EDE37-4B5C-4546-BF9E-96A318A5C59A}"/>
    <dgm:cxn modelId="{9B41103E-730F-4C31-8465-E03C19BA04C1}" srcId="{72BEF598-863F-4732-90E7-8CCF5F1DC32B}" destId="{C41485CD-D53C-400A-AADB-81393697B4D9}" srcOrd="1" destOrd="0" parTransId="{2EC5327C-6FB6-44E0-AA48-91A18B26D220}" sibTransId="{2E872320-3916-434D-90CA-7BD3669BC9CA}"/>
    <dgm:cxn modelId="{1F3E1C8D-18EC-4A80-8275-7A9B264E7ED4}" type="presOf" srcId="{087B029B-F051-4FA0-8846-9A84D8B2686E}" destId="{C7020DA9-9490-47BE-8381-4067CEC14838}" srcOrd="0" destOrd="0" presId="urn:microsoft.com/office/officeart/2005/8/layout/lProcess3"/>
    <dgm:cxn modelId="{AFE295B8-6E29-452D-80E6-EEE22B417403}" type="presParOf" srcId="{C7020DA9-9490-47BE-8381-4067CEC14838}" destId="{A6DC7FB6-DE8A-45B7-8C4A-DBB33080F682}" srcOrd="0" destOrd="0" presId="urn:microsoft.com/office/officeart/2005/8/layout/lProcess3"/>
    <dgm:cxn modelId="{8620A7DA-D457-4F47-8F40-53E2DE08A0D5}" type="presParOf" srcId="{A6DC7FB6-DE8A-45B7-8C4A-DBB33080F682}" destId="{546EE1D1-71FD-428A-BB7F-272A48EBC307}" srcOrd="0" destOrd="0" presId="urn:microsoft.com/office/officeart/2005/8/layout/lProcess3"/>
    <dgm:cxn modelId="{50E76CFA-D7D3-4E84-9358-8FFF262392DC}" type="presParOf" srcId="{A6DC7FB6-DE8A-45B7-8C4A-DBB33080F682}" destId="{16DE251C-6019-48FA-8F84-DB80BB7C6843}" srcOrd="1" destOrd="0" presId="urn:microsoft.com/office/officeart/2005/8/layout/lProcess3"/>
    <dgm:cxn modelId="{C9767A79-BC8D-4ADC-A342-AA9DD1BD8A4F}" type="presParOf" srcId="{A6DC7FB6-DE8A-45B7-8C4A-DBB33080F682}" destId="{5CC811DE-83B5-4070-8432-03A997828FAA}" srcOrd="2" destOrd="0" presId="urn:microsoft.com/office/officeart/2005/8/layout/lProcess3"/>
    <dgm:cxn modelId="{473767FF-1FEA-4D68-BDF5-90925574B255}" type="presParOf" srcId="{A6DC7FB6-DE8A-45B7-8C4A-DBB33080F682}" destId="{A904D60F-A9A4-420E-A1FB-0609E02616B8}" srcOrd="3" destOrd="0" presId="urn:microsoft.com/office/officeart/2005/8/layout/lProcess3"/>
    <dgm:cxn modelId="{7A5F1378-A2BA-4479-B290-456ACF826417}" type="presParOf" srcId="{A6DC7FB6-DE8A-45B7-8C4A-DBB33080F682}" destId="{42A3D46D-D148-4520-B086-C5AB38E2EFF7}" srcOrd="4" destOrd="0" presId="urn:microsoft.com/office/officeart/2005/8/layout/lProcess3"/>
    <dgm:cxn modelId="{BD97574C-ACCA-402D-BD51-8C8566FBF4F8}" type="presParOf" srcId="{C7020DA9-9490-47BE-8381-4067CEC14838}" destId="{33327C0C-E8B6-4413-A585-F0E60069F778}" srcOrd="1" destOrd="0" presId="urn:microsoft.com/office/officeart/2005/8/layout/lProcess3"/>
    <dgm:cxn modelId="{18E94FF3-569D-4A56-963F-E557D4B26AFE}" type="presParOf" srcId="{C7020DA9-9490-47BE-8381-4067CEC14838}" destId="{3C106FA4-2B28-44AD-926C-A297676F12C9}" srcOrd="2" destOrd="0" presId="urn:microsoft.com/office/officeart/2005/8/layout/lProcess3"/>
    <dgm:cxn modelId="{1CD2AD34-66DC-495F-9C1B-807E4B72475D}" type="presParOf" srcId="{3C106FA4-2B28-44AD-926C-A297676F12C9}" destId="{149E1001-68BC-4BA0-B353-1CF56E87E12A}" srcOrd="0" destOrd="0" presId="urn:microsoft.com/office/officeart/2005/8/layout/lProcess3"/>
    <dgm:cxn modelId="{98095892-24FB-43DD-A73F-498B0499EBA2}" type="presParOf" srcId="{3C106FA4-2B28-44AD-926C-A297676F12C9}" destId="{D979838C-354E-4C55-A4D7-4135CAC3273F}" srcOrd="1" destOrd="0" presId="urn:microsoft.com/office/officeart/2005/8/layout/lProcess3"/>
    <dgm:cxn modelId="{555E1CA1-57F1-4ACC-B894-B017518F06BA}" type="presParOf" srcId="{3C106FA4-2B28-44AD-926C-A297676F12C9}" destId="{7B73CA88-0320-42F9-8E92-3B5489B9A014}" srcOrd="2" destOrd="0" presId="urn:microsoft.com/office/officeart/2005/8/layout/lProcess3"/>
    <dgm:cxn modelId="{FDDF56BF-2E66-4DA8-9DBF-3C2D5648E878}" type="presParOf" srcId="{3C106FA4-2B28-44AD-926C-A297676F12C9}" destId="{0D9B8BAD-0A6B-4C48-85D1-CCD01B72D10D}" srcOrd="3" destOrd="0" presId="urn:microsoft.com/office/officeart/2005/8/layout/lProcess3"/>
    <dgm:cxn modelId="{CC1A3506-9B26-4AA9-9DD6-4393C328291A}" type="presParOf" srcId="{3C106FA4-2B28-44AD-926C-A297676F12C9}" destId="{4589C5C8-8A9D-49CF-B90C-F46355BD44AD}" srcOrd="4" destOrd="0" presId="urn:microsoft.com/office/officeart/2005/8/layout/lProcess3"/>
    <dgm:cxn modelId="{42438A64-896E-4DA9-B7BC-2E485E9EA071}" type="presParOf" srcId="{C7020DA9-9490-47BE-8381-4067CEC14838}" destId="{933B980B-4063-427C-BD8C-CC7D2D1EC478}" srcOrd="3" destOrd="0" presId="urn:microsoft.com/office/officeart/2005/8/layout/lProcess3"/>
    <dgm:cxn modelId="{4CBDA9F2-9A44-4E7B-B595-66D3DB882DBF}" type="presParOf" srcId="{C7020DA9-9490-47BE-8381-4067CEC14838}" destId="{B2E7681F-9AB1-4D4F-9BC8-D767674C4918}" srcOrd="4" destOrd="0" presId="urn:microsoft.com/office/officeart/2005/8/layout/lProcess3"/>
    <dgm:cxn modelId="{CE3430D9-771D-4915-BEAB-6681E7B218AB}" type="presParOf" srcId="{B2E7681F-9AB1-4D4F-9BC8-D767674C4918}" destId="{AE14E0BB-8E2E-4D09-BCD7-2DCFF7A3CFA1}" srcOrd="0" destOrd="0" presId="urn:microsoft.com/office/officeart/2005/8/layout/lProcess3"/>
    <dgm:cxn modelId="{FDD0EE48-2E64-4291-86C8-C7C0DA036504}" type="presParOf" srcId="{B2E7681F-9AB1-4D4F-9BC8-D767674C4918}" destId="{7FCD1D54-AC06-4321-A660-641125AB9D3F}" srcOrd="1" destOrd="0" presId="urn:microsoft.com/office/officeart/2005/8/layout/lProcess3"/>
    <dgm:cxn modelId="{5B789561-8CEB-456F-AE1C-46416C6B75A5}" type="presParOf" srcId="{B2E7681F-9AB1-4D4F-9BC8-D767674C4918}" destId="{9FE32F7A-5BAF-4CAC-8507-BDA4121483DD}" srcOrd="2" destOrd="0" presId="urn:microsoft.com/office/officeart/2005/8/layout/lProcess3"/>
    <dgm:cxn modelId="{5BE70A73-D81E-4752-8AAF-FC61F5D1C88D}" type="presParOf" srcId="{B2E7681F-9AB1-4D4F-9BC8-D767674C4918}" destId="{6DF13F68-6438-4B7F-843C-490180D8A966}" srcOrd="3" destOrd="0" presId="urn:microsoft.com/office/officeart/2005/8/layout/lProcess3"/>
    <dgm:cxn modelId="{00CEDE4A-F838-444D-9AFC-C55798167E58}" type="presParOf" srcId="{B2E7681F-9AB1-4D4F-9BC8-D767674C4918}" destId="{50E2FCDB-A445-46C5-B0B0-CAC6E39D2708}"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6EE1D1-71FD-428A-BB7F-272A48EBC307}">
      <dsp:nvSpPr>
        <dsp:cNvPr id="0" name=""/>
        <dsp:cNvSpPr/>
      </dsp:nvSpPr>
      <dsp:spPr>
        <a:xfrm>
          <a:off x="9800" y="625040"/>
          <a:ext cx="8801267" cy="2670328"/>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0" bIns="32385" numCol="1" spcCol="1270" anchor="ctr" anchorCtr="0">
          <a:noAutofit/>
        </a:bodyPr>
        <a:lstStyle/>
        <a:p>
          <a:pPr marL="0" lvl="0" indent="0" algn="ctr" defTabSz="2266950">
            <a:lnSpc>
              <a:spcPct val="90000"/>
            </a:lnSpc>
            <a:spcBef>
              <a:spcPct val="0"/>
            </a:spcBef>
            <a:spcAft>
              <a:spcPct val="35000"/>
            </a:spcAft>
            <a:buNone/>
          </a:pPr>
          <a:r>
            <a:rPr lang="en-GB" sz="5100" b="1" kern="1200" dirty="0">
              <a:solidFill>
                <a:schemeClr val="tx1"/>
              </a:solidFill>
              <a:latin typeface="Calibri" panose="020F0502020204030204" pitchFamily="34" charset="0"/>
            </a:rPr>
            <a:t>Enabling</a:t>
          </a:r>
          <a:r>
            <a:rPr lang="en-GB" sz="5100" kern="1200" dirty="0">
              <a:solidFill>
                <a:schemeClr val="tx1"/>
              </a:solidFill>
              <a:latin typeface="Calibri" panose="020F0502020204030204" pitchFamily="34" charset="0"/>
            </a:rPr>
            <a:t> </a:t>
          </a:r>
          <a:r>
            <a:rPr lang="en-GB" sz="5100" b="1" kern="1200" dirty="0">
              <a:solidFill>
                <a:schemeClr val="tx1"/>
              </a:solidFill>
              <a:latin typeface="Calibri" panose="020F0502020204030204" pitchFamily="34" charset="0"/>
            </a:rPr>
            <a:t>learning</a:t>
          </a:r>
          <a:r>
            <a:rPr lang="en-GB" sz="5100" kern="1200" dirty="0">
              <a:solidFill>
                <a:schemeClr val="tx1"/>
              </a:solidFill>
              <a:latin typeface="Calibri" panose="020F0502020204030204" pitchFamily="34" charset="0"/>
            </a:rPr>
            <a:t>: interleaved practice</a:t>
          </a:r>
        </a:p>
      </dsp:txBody>
      <dsp:txXfrm>
        <a:off x="1344964" y="625040"/>
        <a:ext cx="6130939" cy="2670328"/>
      </dsp:txXfrm>
    </dsp:sp>
    <dsp:sp modelId="{5CC811DE-83B5-4070-8432-03A997828FAA}">
      <dsp:nvSpPr>
        <dsp:cNvPr id="0" name=""/>
        <dsp:cNvSpPr/>
      </dsp:nvSpPr>
      <dsp:spPr>
        <a:xfrm>
          <a:off x="7943211" y="852018"/>
          <a:ext cx="7544974" cy="221637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6990" tIns="23495" rIns="0" bIns="23495" numCol="1" spcCol="1270" anchor="ctr" anchorCtr="0">
          <a:noAutofit/>
        </a:bodyPr>
        <a:lstStyle/>
        <a:p>
          <a:pPr marL="0" lvl="0" indent="0" algn="ctr" defTabSz="1644650">
            <a:lnSpc>
              <a:spcPct val="90000"/>
            </a:lnSpc>
            <a:spcBef>
              <a:spcPct val="0"/>
            </a:spcBef>
            <a:spcAft>
              <a:spcPct val="35000"/>
            </a:spcAft>
            <a:buNone/>
          </a:pPr>
          <a:r>
            <a:rPr lang="en-GB" sz="3700" kern="1200" dirty="0">
              <a:latin typeface="Calibri" panose="020F0502020204030204" pitchFamily="34" charset="0"/>
            </a:rPr>
            <a:t>retrieval of previously learned material; </a:t>
          </a:r>
        </a:p>
        <a:p>
          <a:pPr marL="0" lvl="0" indent="0" algn="ctr" defTabSz="1644650">
            <a:lnSpc>
              <a:spcPct val="90000"/>
            </a:lnSpc>
            <a:spcBef>
              <a:spcPct val="0"/>
            </a:spcBef>
            <a:spcAft>
              <a:spcPct val="35000"/>
            </a:spcAft>
            <a:buNone/>
          </a:pPr>
          <a:r>
            <a:rPr lang="en-GB" sz="3700" kern="1200" dirty="0">
              <a:latin typeface="Calibri" panose="020F0502020204030204" pitchFamily="34" charset="0"/>
            </a:rPr>
            <a:t>application to new contexts</a:t>
          </a:r>
        </a:p>
      </dsp:txBody>
      <dsp:txXfrm>
        <a:off x="9051397" y="852018"/>
        <a:ext cx="5328602" cy="2216372"/>
      </dsp:txXfrm>
    </dsp:sp>
    <dsp:sp modelId="{42A3D46D-D148-4520-B086-C5AB38E2EFF7}">
      <dsp:nvSpPr>
        <dsp:cNvPr id="0" name=""/>
        <dsp:cNvSpPr/>
      </dsp:nvSpPr>
      <dsp:spPr>
        <a:xfrm>
          <a:off x="14712455" y="852018"/>
          <a:ext cx="7544974" cy="221637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6990" tIns="23495" rIns="0" bIns="23495" numCol="1" spcCol="1270" anchor="ctr" anchorCtr="0">
          <a:noAutofit/>
        </a:bodyPr>
        <a:lstStyle/>
        <a:p>
          <a:pPr marL="0" lvl="0" indent="0" algn="ctr" defTabSz="1644650">
            <a:lnSpc>
              <a:spcPct val="90000"/>
            </a:lnSpc>
            <a:spcBef>
              <a:spcPct val="0"/>
            </a:spcBef>
            <a:spcAft>
              <a:spcPct val="35000"/>
            </a:spcAft>
            <a:buNone/>
          </a:pPr>
          <a:r>
            <a:rPr lang="en-GB" sz="3700" kern="1200" dirty="0">
              <a:latin typeface="Calibri" panose="020F0502020204030204" pitchFamily="34" charset="0"/>
            </a:rPr>
            <a:t>formative quizzing;</a:t>
          </a:r>
        </a:p>
        <a:p>
          <a:pPr marL="0" lvl="0" indent="0" algn="ctr" defTabSz="1644650">
            <a:lnSpc>
              <a:spcPct val="90000"/>
            </a:lnSpc>
            <a:spcBef>
              <a:spcPct val="0"/>
            </a:spcBef>
            <a:spcAft>
              <a:spcPct val="35000"/>
            </a:spcAft>
            <a:buNone/>
          </a:pPr>
          <a:r>
            <a:rPr lang="en-GB" sz="3700" kern="1200" dirty="0">
              <a:latin typeface="Calibri" panose="020F0502020204030204" pitchFamily="34" charset="0"/>
            </a:rPr>
            <a:t>targeted online feedback</a:t>
          </a:r>
          <a:br>
            <a:rPr lang="en-GB" sz="3700" kern="1200" dirty="0">
              <a:latin typeface="Calibri" panose="020F0502020204030204" pitchFamily="34" charset="0"/>
            </a:rPr>
          </a:br>
          <a:r>
            <a:rPr lang="en-GB" sz="3700" kern="1200" dirty="0">
              <a:latin typeface="Calibri" panose="020F0502020204030204" pitchFamily="34" charset="0"/>
            </a:rPr>
            <a:t>and support</a:t>
          </a:r>
        </a:p>
      </dsp:txBody>
      <dsp:txXfrm>
        <a:off x="15820641" y="852018"/>
        <a:ext cx="5328602" cy="2216372"/>
      </dsp:txXfrm>
    </dsp:sp>
    <dsp:sp modelId="{149E1001-68BC-4BA0-B353-1CF56E87E12A}">
      <dsp:nvSpPr>
        <dsp:cNvPr id="0" name=""/>
        <dsp:cNvSpPr/>
      </dsp:nvSpPr>
      <dsp:spPr>
        <a:xfrm>
          <a:off x="9800" y="3669214"/>
          <a:ext cx="8801267" cy="2670328"/>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0" bIns="32385" numCol="1" spcCol="1270" anchor="ctr" anchorCtr="0">
          <a:noAutofit/>
        </a:bodyPr>
        <a:lstStyle/>
        <a:p>
          <a:pPr marL="0" lvl="0" indent="0" algn="ctr" defTabSz="2266950">
            <a:lnSpc>
              <a:spcPct val="90000"/>
            </a:lnSpc>
            <a:spcBef>
              <a:spcPct val="0"/>
            </a:spcBef>
            <a:spcAft>
              <a:spcPct val="35000"/>
            </a:spcAft>
            <a:buNone/>
          </a:pPr>
          <a:r>
            <a:rPr lang="en-GB" sz="5100" b="1" kern="1200" dirty="0">
              <a:solidFill>
                <a:schemeClr val="tx1"/>
              </a:solidFill>
              <a:latin typeface="Calibri" panose="020F0502020204030204" pitchFamily="34" charset="0"/>
            </a:rPr>
            <a:t>Enhancing learning: </a:t>
          </a:r>
          <a:r>
            <a:rPr lang="en-GB" sz="5100" b="0" kern="1200" dirty="0">
              <a:solidFill>
                <a:schemeClr val="tx1"/>
              </a:solidFill>
              <a:latin typeface="Calibri" panose="020F0502020204030204" pitchFamily="34" charset="0"/>
            </a:rPr>
            <a:t>insight through structured interaction</a:t>
          </a:r>
        </a:p>
      </dsp:txBody>
      <dsp:txXfrm>
        <a:off x="1344964" y="3669214"/>
        <a:ext cx="6130939" cy="2670328"/>
      </dsp:txXfrm>
    </dsp:sp>
    <dsp:sp modelId="{7B73CA88-0320-42F9-8E92-3B5489B9A014}">
      <dsp:nvSpPr>
        <dsp:cNvPr id="0" name=""/>
        <dsp:cNvSpPr/>
      </dsp:nvSpPr>
      <dsp:spPr>
        <a:xfrm>
          <a:off x="7943211" y="3896192"/>
          <a:ext cx="7544974" cy="221637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6990" tIns="23495" rIns="0" bIns="23495" numCol="1" spcCol="1270" anchor="ctr" anchorCtr="0">
          <a:noAutofit/>
        </a:bodyPr>
        <a:lstStyle/>
        <a:p>
          <a:pPr marL="0" lvl="0" indent="0" algn="ctr" defTabSz="1644650">
            <a:lnSpc>
              <a:spcPct val="90000"/>
            </a:lnSpc>
            <a:spcBef>
              <a:spcPct val="0"/>
            </a:spcBef>
            <a:spcAft>
              <a:spcPct val="35000"/>
            </a:spcAft>
            <a:buNone/>
          </a:pPr>
          <a:r>
            <a:rPr lang="en-GB" sz="3700" kern="1200" dirty="0">
              <a:latin typeface="Calibri" panose="020F0502020204030204" pitchFamily="34" charset="0"/>
            </a:rPr>
            <a:t>dialogical learning and collaborative  research and report writing tasks</a:t>
          </a:r>
        </a:p>
      </dsp:txBody>
      <dsp:txXfrm>
        <a:off x="9051397" y="3896192"/>
        <a:ext cx="5328602" cy="2216372"/>
      </dsp:txXfrm>
    </dsp:sp>
    <dsp:sp modelId="{4589C5C8-8A9D-49CF-B90C-F46355BD44AD}">
      <dsp:nvSpPr>
        <dsp:cNvPr id="0" name=""/>
        <dsp:cNvSpPr/>
      </dsp:nvSpPr>
      <dsp:spPr>
        <a:xfrm>
          <a:off x="14712455" y="3896192"/>
          <a:ext cx="7544974" cy="221637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6990" tIns="23495" rIns="0" bIns="23495" numCol="1" spcCol="1270" anchor="ctr" anchorCtr="0">
          <a:noAutofit/>
        </a:bodyPr>
        <a:lstStyle/>
        <a:p>
          <a:pPr marL="0" lvl="0" indent="0" algn="ctr" defTabSz="1644650">
            <a:lnSpc>
              <a:spcPct val="90000"/>
            </a:lnSpc>
            <a:spcBef>
              <a:spcPct val="0"/>
            </a:spcBef>
            <a:spcAft>
              <a:spcPct val="35000"/>
            </a:spcAft>
            <a:buNone/>
          </a:pPr>
          <a:r>
            <a:rPr lang="en-GB" sz="3700" kern="1200" dirty="0">
              <a:latin typeface="Calibri" panose="020F0502020204030204" pitchFamily="34" charset="0"/>
            </a:rPr>
            <a:t>wiki /blog spaces </a:t>
          </a:r>
        </a:p>
        <a:p>
          <a:pPr marL="0" lvl="0" indent="0" algn="ctr" defTabSz="1644650">
            <a:lnSpc>
              <a:spcPct val="90000"/>
            </a:lnSpc>
            <a:spcBef>
              <a:spcPct val="0"/>
            </a:spcBef>
            <a:spcAft>
              <a:spcPct val="35000"/>
            </a:spcAft>
            <a:buNone/>
          </a:pPr>
          <a:r>
            <a:rPr lang="en-GB" sz="3700" kern="1200" dirty="0">
              <a:latin typeface="Calibri" panose="020F0502020204030204" pitchFamily="34" charset="0"/>
            </a:rPr>
            <a:t>online peer, assessment and review</a:t>
          </a:r>
        </a:p>
      </dsp:txBody>
      <dsp:txXfrm>
        <a:off x="15820641" y="3896192"/>
        <a:ext cx="5328602" cy="2216372"/>
      </dsp:txXfrm>
    </dsp:sp>
    <dsp:sp modelId="{AE14E0BB-8E2E-4D09-BCD7-2DCFF7A3CFA1}">
      <dsp:nvSpPr>
        <dsp:cNvPr id="0" name=""/>
        <dsp:cNvSpPr/>
      </dsp:nvSpPr>
      <dsp:spPr>
        <a:xfrm>
          <a:off x="61472" y="6713388"/>
          <a:ext cx="8801267" cy="2670328"/>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0" bIns="32385" numCol="1" spcCol="1270" anchor="ctr" anchorCtr="0">
          <a:noAutofit/>
        </a:bodyPr>
        <a:lstStyle/>
        <a:p>
          <a:pPr marL="0" lvl="0" indent="0" algn="ctr" defTabSz="2266950">
            <a:lnSpc>
              <a:spcPct val="90000"/>
            </a:lnSpc>
            <a:spcBef>
              <a:spcPct val="0"/>
            </a:spcBef>
            <a:spcAft>
              <a:spcPct val="35000"/>
            </a:spcAft>
            <a:buNone/>
          </a:pPr>
          <a:r>
            <a:rPr lang="en-GB" sz="5100" b="1" kern="1200" dirty="0">
              <a:solidFill>
                <a:schemeClr val="tx1"/>
              </a:solidFill>
              <a:latin typeface="Calibri" panose="020F0502020204030204" pitchFamily="34" charset="0"/>
            </a:rPr>
            <a:t>Transforming learning</a:t>
          </a:r>
          <a:r>
            <a:rPr lang="en-GB" sz="5100" kern="1200" dirty="0">
              <a:solidFill>
                <a:schemeClr val="tx1"/>
              </a:solidFill>
              <a:latin typeface="Calibri" panose="020F0502020204030204" pitchFamily="34" charset="0"/>
            </a:rPr>
            <a:t>: student-led teaching and discovery</a:t>
          </a:r>
        </a:p>
      </dsp:txBody>
      <dsp:txXfrm>
        <a:off x="1396636" y="6713388"/>
        <a:ext cx="6130939" cy="2670328"/>
      </dsp:txXfrm>
    </dsp:sp>
    <dsp:sp modelId="{9FE32F7A-5BAF-4CAC-8507-BDA4121483DD}">
      <dsp:nvSpPr>
        <dsp:cNvPr id="0" name=""/>
        <dsp:cNvSpPr/>
      </dsp:nvSpPr>
      <dsp:spPr>
        <a:xfrm>
          <a:off x="7943211" y="6940366"/>
          <a:ext cx="7544974" cy="221637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6990" tIns="23495" rIns="0" bIns="23495" numCol="1" spcCol="1270" anchor="ctr" anchorCtr="0">
          <a:noAutofit/>
        </a:bodyPr>
        <a:lstStyle/>
        <a:p>
          <a:pPr marL="0" lvl="0" indent="0" algn="ctr" defTabSz="1644650">
            <a:lnSpc>
              <a:spcPct val="90000"/>
            </a:lnSpc>
            <a:spcBef>
              <a:spcPct val="0"/>
            </a:spcBef>
            <a:spcAft>
              <a:spcPct val="35000"/>
            </a:spcAft>
            <a:buNone/>
          </a:pPr>
          <a:r>
            <a:rPr lang="en-GB" sz="3700" kern="1200">
              <a:latin typeface="Calibri" panose="020F0502020204030204" pitchFamily="34" charset="0"/>
            </a:rPr>
            <a:t>Student-led content creation;</a:t>
          </a:r>
        </a:p>
        <a:p>
          <a:pPr marL="0" lvl="0" indent="0" algn="ctr" defTabSz="1644650">
            <a:lnSpc>
              <a:spcPct val="90000"/>
            </a:lnSpc>
            <a:spcBef>
              <a:spcPct val="0"/>
            </a:spcBef>
            <a:spcAft>
              <a:spcPct val="35000"/>
            </a:spcAft>
            <a:buNone/>
          </a:pPr>
          <a:r>
            <a:rPr lang="en-GB" sz="3700" kern="1200">
              <a:latin typeface="Calibri" panose="020F0502020204030204" pitchFamily="34" charset="0"/>
            </a:rPr>
            <a:t>problem-based learning</a:t>
          </a:r>
        </a:p>
      </dsp:txBody>
      <dsp:txXfrm>
        <a:off x="9051397" y="6940366"/>
        <a:ext cx="5328602" cy="2216372"/>
      </dsp:txXfrm>
    </dsp:sp>
    <dsp:sp modelId="{50E2FCDB-A445-46C5-B0B0-CAC6E39D2708}">
      <dsp:nvSpPr>
        <dsp:cNvPr id="0" name=""/>
        <dsp:cNvSpPr/>
      </dsp:nvSpPr>
      <dsp:spPr>
        <a:xfrm>
          <a:off x="14712455" y="6940366"/>
          <a:ext cx="7544974" cy="221637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6990" tIns="23495" rIns="0" bIns="23495" numCol="1" spcCol="1270" anchor="ctr" anchorCtr="0">
          <a:noAutofit/>
        </a:bodyPr>
        <a:lstStyle/>
        <a:p>
          <a:pPr marL="0" lvl="0" indent="0" algn="ctr" defTabSz="1644650">
            <a:lnSpc>
              <a:spcPct val="90000"/>
            </a:lnSpc>
            <a:spcBef>
              <a:spcPct val="0"/>
            </a:spcBef>
            <a:spcAft>
              <a:spcPct val="35000"/>
            </a:spcAft>
            <a:buNone/>
          </a:pPr>
          <a:r>
            <a:rPr lang="en-GB" sz="3700" kern="1200" dirty="0">
              <a:latin typeface="Calibri" panose="020F0502020204030204" pitchFamily="34" charset="0"/>
            </a:rPr>
            <a:t>resource hub</a:t>
          </a:r>
        </a:p>
        <a:p>
          <a:pPr marL="0" lvl="0" indent="0" algn="ctr" defTabSz="1644650">
            <a:lnSpc>
              <a:spcPct val="90000"/>
            </a:lnSpc>
            <a:spcBef>
              <a:spcPct val="0"/>
            </a:spcBef>
            <a:spcAft>
              <a:spcPct val="35000"/>
            </a:spcAft>
            <a:buNone/>
          </a:pPr>
          <a:r>
            <a:rPr lang="en-GB" sz="3700" kern="1200" dirty="0">
              <a:latin typeface="Calibri" panose="020F0502020204030204" pitchFamily="34" charset="0"/>
            </a:rPr>
            <a:t>wiki / blog problem</a:t>
          </a:r>
          <a:br>
            <a:rPr lang="en-GB" sz="3700" kern="1200" dirty="0">
              <a:latin typeface="Calibri" panose="020F0502020204030204" pitchFamily="34" charset="0"/>
            </a:rPr>
          </a:br>
          <a:r>
            <a:rPr lang="en-GB" sz="3700" kern="1200" dirty="0">
              <a:latin typeface="Calibri" panose="020F0502020204030204" pitchFamily="34" charset="0"/>
            </a:rPr>
            <a:t>solving space</a:t>
          </a:r>
        </a:p>
      </dsp:txBody>
      <dsp:txXfrm>
        <a:off x="15820641" y="6940366"/>
        <a:ext cx="5328602" cy="221637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6226" name="Rectangle 2"/>
          <p:cNvSpPr>
            <a:spLocks noGrp="1" noChangeArrowheads="1"/>
          </p:cNvSpPr>
          <p:nvPr>
            <p:ph type="hdr" sz="quarter"/>
          </p:nvPr>
        </p:nvSpPr>
        <p:spPr bwMode="auto">
          <a:xfrm>
            <a:off x="0" y="0"/>
            <a:ext cx="4297998" cy="338771"/>
          </a:xfrm>
          <a:prstGeom prst="rect">
            <a:avLst/>
          </a:prstGeom>
          <a:noFill/>
          <a:ln w="9525">
            <a:noFill/>
            <a:miter lim="800000"/>
            <a:headEnd/>
            <a:tailEnd/>
          </a:ln>
          <a:effectLst/>
        </p:spPr>
        <p:txBody>
          <a:bodyPr vert="horz" wrap="square" lIns="91714" tIns="45857" rIns="91714" bIns="45857" numCol="1" anchor="t" anchorCtr="0" compatLnSpc="1">
            <a:prstTxWarp prst="textNoShape">
              <a:avLst/>
            </a:prstTxWarp>
          </a:bodyPr>
          <a:lstStyle>
            <a:lvl1pPr>
              <a:defRPr sz="1200"/>
            </a:lvl1pPr>
          </a:lstStyle>
          <a:p>
            <a:pPr>
              <a:defRPr/>
            </a:pPr>
            <a:endParaRPr lang="en-GB"/>
          </a:p>
        </p:txBody>
      </p:sp>
      <p:sp>
        <p:nvSpPr>
          <p:cNvPr id="436227" name="Rectangle 3"/>
          <p:cNvSpPr>
            <a:spLocks noGrp="1" noChangeArrowheads="1"/>
          </p:cNvSpPr>
          <p:nvPr>
            <p:ph type="dt" sz="quarter" idx="1"/>
          </p:nvPr>
        </p:nvSpPr>
        <p:spPr bwMode="auto">
          <a:xfrm>
            <a:off x="5619109" y="0"/>
            <a:ext cx="4297998" cy="338771"/>
          </a:xfrm>
          <a:prstGeom prst="rect">
            <a:avLst/>
          </a:prstGeom>
          <a:noFill/>
          <a:ln w="9525">
            <a:noFill/>
            <a:miter lim="800000"/>
            <a:headEnd/>
            <a:tailEnd/>
          </a:ln>
          <a:effectLst/>
        </p:spPr>
        <p:txBody>
          <a:bodyPr vert="horz" wrap="square" lIns="91714" tIns="45857" rIns="91714" bIns="45857" numCol="1" anchor="t" anchorCtr="0" compatLnSpc="1">
            <a:prstTxWarp prst="textNoShape">
              <a:avLst/>
            </a:prstTxWarp>
          </a:bodyPr>
          <a:lstStyle>
            <a:lvl1pPr algn="r">
              <a:defRPr sz="1200"/>
            </a:lvl1pPr>
          </a:lstStyle>
          <a:p>
            <a:pPr>
              <a:defRPr/>
            </a:pPr>
            <a:endParaRPr lang="en-GB"/>
          </a:p>
        </p:txBody>
      </p:sp>
      <p:sp>
        <p:nvSpPr>
          <p:cNvPr id="436228" name="Rectangle 4"/>
          <p:cNvSpPr>
            <a:spLocks noGrp="1" noChangeArrowheads="1"/>
          </p:cNvSpPr>
          <p:nvPr>
            <p:ph type="ftr" sz="quarter" idx="2"/>
          </p:nvPr>
        </p:nvSpPr>
        <p:spPr bwMode="auto">
          <a:xfrm>
            <a:off x="0" y="6454139"/>
            <a:ext cx="4297998" cy="338771"/>
          </a:xfrm>
          <a:prstGeom prst="rect">
            <a:avLst/>
          </a:prstGeom>
          <a:noFill/>
          <a:ln w="9525">
            <a:noFill/>
            <a:miter lim="800000"/>
            <a:headEnd/>
            <a:tailEnd/>
          </a:ln>
          <a:effectLst/>
        </p:spPr>
        <p:txBody>
          <a:bodyPr vert="horz" wrap="square" lIns="91714" tIns="45857" rIns="91714" bIns="45857" numCol="1" anchor="b" anchorCtr="0" compatLnSpc="1">
            <a:prstTxWarp prst="textNoShape">
              <a:avLst/>
            </a:prstTxWarp>
          </a:bodyPr>
          <a:lstStyle>
            <a:lvl1pPr>
              <a:defRPr sz="1200"/>
            </a:lvl1pPr>
          </a:lstStyle>
          <a:p>
            <a:pPr>
              <a:defRPr/>
            </a:pPr>
            <a:endParaRPr lang="en-GB"/>
          </a:p>
        </p:txBody>
      </p:sp>
      <p:sp>
        <p:nvSpPr>
          <p:cNvPr id="436229" name="Rectangle 5"/>
          <p:cNvSpPr>
            <a:spLocks noGrp="1" noChangeArrowheads="1"/>
          </p:cNvSpPr>
          <p:nvPr>
            <p:ph type="sldNum" sz="quarter" idx="3"/>
          </p:nvPr>
        </p:nvSpPr>
        <p:spPr bwMode="auto">
          <a:xfrm>
            <a:off x="5619109" y="6454139"/>
            <a:ext cx="4297998" cy="338771"/>
          </a:xfrm>
          <a:prstGeom prst="rect">
            <a:avLst/>
          </a:prstGeom>
          <a:noFill/>
          <a:ln w="9525">
            <a:noFill/>
            <a:miter lim="800000"/>
            <a:headEnd/>
            <a:tailEnd/>
          </a:ln>
          <a:effectLst/>
        </p:spPr>
        <p:txBody>
          <a:bodyPr vert="horz" wrap="square" lIns="91714" tIns="45857" rIns="91714" bIns="45857" numCol="1" anchor="b" anchorCtr="0" compatLnSpc="1">
            <a:prstTxWarp prst="textNoShape">
              <a:avLst/>
            </a:prstTxWarp>
          </a:bodyPr>
          <a:lstStyle>
            <a:lvl1pPr algn="r">
              <a:defRPr sz="1200"/>
            </a:lvl1pPr>
          </a:lstStyle>
          <a:p>
            <a:pPr>
              <a:defRPr/>
            </a:pPr>
            <a:fld id="{4C5D3BA5-9AAB-400F-AA41-CFB05600409B}" type="slidenum">
              <a:rPr lang="en-GB"/>
              <a:pPr>
                <a:defRPr/>
              </a:pPr>
              <a:t>‹#›</a:t>
            </a:fld>
            <a:endParaRPr lang="en-GB"/>
          </a:p>
        </p:txBody>
      </p:sp>
    </p:spTree>
    <p:extLst>
      <p:ext uri="{BB962C8B-B14F-4D97-AF65-F5344CB8AC3E}">
        <p14:creationId xmlns:p14="http://schemas.microsoft.com/office/powerpoint/2010/main" val="257758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4297998" cy="338771"/>
          </a:xfrm>
          <a:prstGeom prst="rect">
            <a:avLst/>
          </a:prstGeom>
          <a:noFill/>
          <a:ln w="9525">
            <a:noFill/>
            <a:miter lim="800000"/>
            <a:headEnd/>
            <a:tailEnd/>
          </a:ln>
          <a:effectLst/>
        </p:spPr>
        <p:txBody>
          <a:bodyPr vert="horz" wrap="square" lIns="91714" tIns="45857" rIns="91714" bIns="45857" numCol="1" anchor="t" anchorCtr="0" compatLnSpc="1">
            <a:prstTxWarp prst="textNoShape">
              <a:avLst/>
            </a:prstTxWarp>
          </a:bodyPr>
          <a:lstStyle>
            <a:lvl1pPr>
              <a:defRPr sz="1200"/>
            </a:lvl1pPr>
          </a:lstStyle>
          <a:p>
            <a:pPr>
              <a:defRPr/>
            </a:pPr>
            <a:endParaRPr lang="en-GB"/>
          </a:p>
        </p:txBody>
      </p:sp>
      <p:sp>
        <p:nvSpPr>
          <p:cNvPr id="11267" name="Rectangle 3"/>
          <p:cNvSpPr>
            <a:spLocks noGrp="1" noChangeArrowheads="1"/>
          </p:cNvSpPr>
          <p:nvPr>
            <p:ph type="dt" idx="1"/>
          </p:nvPr>
        </p:nvSpPr>
        <p:spPr bwMode="auto">
          <a:xfrm>
            <a:off x="5619109" y="0"/>
            <a:ext cx="4297998" cy="338771"/>
          </a:xfrm>
          <a:prstGeom prst="rect">
            <a:avLst/>
          </a:prstGeom>
          <a:noFill/>
          <a:ln w="9525">
            <a:noFill/>
            <a:miter lim="800000"/>
            <a:headEnd/>
            <a:tailEnd/>
          </a:ln>
          <a:effectLst/>
        </p:spPr>
        <p:txBody>
          <a:bodyPr vert="horz" wrap="square" lIns="91714" tIns="45857" rIns="91714" bIns="45857" numCol="1" anchor="t" anchorCtr="0" compatLnSpc="1">
            <a:prstTxWarp prst="textNoShape">
              <a:avLst/>
            </a:prstTxWarp>
          </a:bodyPr>
          <a:lstStyle>
            <a:lvl1pPr algn="r">
              <a:defRPr sz="1200"/>
            </a:lvl1pPr>
          </a:lstStyle>
          <a:p>
            <a:pPr>
              <a:defRPr/>
            </a:pPr>
            <a:endParaRPr lang="en-GB"/>
          </a:p>
        </p:txBody>
      </p:sp>
      <p:sp>
        <p:nvSpPr>
          <p:cNvPr id="30724" name="Rectangle 4"/>
          <p:cNvSpPr>
            <a:spLocks noGrp="1" noRot="1" noChangeAspect="1" noChangeArrowheads="1" noTextEdit="1"/>
          </p:cNvSpPr>
          <p:nvPr>
            <p:ph type="sldImg" idx="2"/>
          </p:nvPr>
        </p:nvSpPr>
        <p:spPr bwMode="auto">
          <a:xfrm>
            <a:off x="2695575" y="511175"/>
            <a:ext cx="4527550" cy="2547938"/>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991233" y="3227070"/>
            <a:ext cx="7936235" cy="3056889"/>
          </a:xfrm>
          <a:prstGeom prst="rect">
            <a:avLst/>
          </a:prstGeom>
          <a:noFill/>
          <a:ln w="9525">
            <a:noFill/>
            <a:miter lim="800000"/>
            <a:headEnd/>
            <a:tailEnd/>
          </a:ln>
          <a:effectLst/>
        </p:spPr>
        <p:txBody>
          <a:bodyPr vert="horz" wrap="square" lIns="91714" tIns="45857" rIns="91714" bIns="45857"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270" name="Rectangle 6"/>
          <p:cNvSpPr>
            <a:spLocks noGrp="1" noChangeArrowheads="1"/>
          </p:cNvSpPr>
          <p:nvPr>
            <p:ph type="ftr" sz="quarter" idx="4"/>
          </p:nvPr>
        </p:nvSpPr>
        <p:spPr bwMode="auto">
          <a:xfrm>
            <a:off x="0" y="6454139"/>
            <a:ext cx="4297998" cy="338771"/>
          </a:xfrm>
          <a:prstGeom prst="rect">
            <a:avLst/>
          </a:prstGeom>
          <a:noFill/>
          <a:ln w="9525">
            <a:noFill/>
            <a:miter lim="800000"/>
            <a:headEnd/>
            <a:tailEnd/>
          </a:ln>
          <a:effectLst/>
        </p:spPr>
        <p:txBody>
          <a:bodyPr vert="horz" wrap="square" lIns="91714" tIns="45857" rIns="91714" bIns="45857" numCol="1" anchor="b" anchorCtr="0" compatLnSpc="1">
            <a:prstTxWarp prst="textNoShape">
              <a:avLst/>
            </a:prstTxWarp>
          </a:bodyPr>
          <a:lstStyle>
            <a:lvl1pPr>
              <a:defRPr sz="1200"/>
            </a:lvl1pPr>
          </a:lstStyle>
          <a:p>
            <a:pPr>
              <a:defRPr/>
            </a:pPr>
            <a:endParaRPr lang="en-GB"/>
          </a:p>
        </p:txBody>
      </p:sp>
      <p:sp>
        <p:nvSpPr>
          <p:cNvPr id="11271" name="Rectangle 7"/>
          <p:cNvSpPr>
            <a:spLocks noGrp="1" noChangeArrowheads="1"/>
          </p:cNvSpPr>
          <p:nvPr>
            <p:ph type="sldNum" sz="quarter" idx="5"/>
          </p:nvPr>
        </p:nvSpPr>
        <p:spPr bwMode="auto">
          <a:xfrm>
            <a:off x="5619109" y="6454139"/>
            <a:ext cx="4297998" cy="338771"/>
          </a:xfrm>
          <a:prstGeom prst="rect">
            <a:avLst/>
          </a:prstGeom>
          <a:noFill/>
          <a:ln w="9525">
            <a:noFill/>
            <a:miter lim="800000"/>
            <a:headEnd/>
            <a:tailEnd/>
          </a:ln>
          <a:effectLst/>
        </p:spPr>
        <p:txBody>
          <a:bodyPr vert="horz" wrap="square" lIns="91714" tIns="45857" rIns="91714" bIns="45857" numCol="1" anchor="b" anchorCtr="0" compatLnSpc="1">
            <a:prstTxWarp prst="textNoShape">
              <a:avLst/>
            </a:prstTxWarp>
          </a:bodyPr>
          <a:lstStyle>
            <a:lvl1pPr algn="r">
              <a:defRPr sz="1200"/>
            </a:lvl1pPr>
          </a:lstStyle>
          <a:p>
            <a:pPr>
              <a:defRPr/>
            </a:pPr>
            <a:fld id="{4F6AEAEC-B257-41AF-A674-766892E6E9A0}" type="slidenum">
              <a:rPr lang="en-GB"/>
              <a:pPr>
                <a:defRPr/>
              </a:pPr>
              <a:t>‹#›</a:t>
            </a:fld>
            <a:endParaRPr lang="en-GB"/>
          </a:p>
        </p:txBody>
      </p:sp>
    </p:spTree>
    <p:extLst>
      <p:ext uri="{BB962C8B-B14F-4D97-AF65-F5344CB8AC3E}">
        <p14:creationId xmlns:p14="http://schemas.microsoft.com/office/powerpoint/2010/main" val="23217261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400" kern="1200">
        <a:solidFill>
          <a:schemeClr val="tx1"/>
        </a:solidFill>
        <a:latin typeface="Arial" charset="0"/>
        <a:ea typeface="+mn-ea"/>
        <a:cs typeface="Arial" charset="0"/>
      </a:defRPr>
    </a:lvl1pPr>
    <a:lvl2pPr marL="914308" algn="l" rtl="0" eaLnBrk="0" fontAlgn="base" hangingPunct="0">
      <a:spcBef>
        <a:spcPct val="30000"/>
      </a:spcBef>
      <a:spcAft>
        <a:spcPct val="0"/>
      </a:spcAft>
      <a:defRPr sz="2400" kern="1200">
        <a:solidFill>
          <a:schemeClr val="tx1"/>
        </a:solidFill>
        <a:latin typeface="Arial" charset="0"/>
        <a:ea typeface="+mn-ea"/>
        <a:cs typeface="Arial" charset="0"/>
      </a:defRPr>
    </a:lvl2pPr>
    <a:lvl3pPr marL="1828619" algn="l" rtl="0" eaLnBrk="0" fontAlgn="base" hangingPunct="0">
      <a:spcBef>
        <a:spcPct val="30000"/>
      </a:spcBef>
      <a:spcAft>
        <a:spcPct val="0"/>
      </a:spcAft>
      <a:defRPr sz="2400" kern="1200">
        <a:solidFill>
          <a:schemeClr val="tx1"/>
        </a:solidFill>
        <a:latin typeface="Arial" charset="0"/>
        <a:ea typeface="+mn-ea"/>
        <a:cs typeface="Arial" charset="0"/>
      </a:defRPr>
    </a:lvl3pPr>
    <a:lvl4pPr marL="2742927" algn="l" rtl="0" eaLnBrk="0" fontAlgn="base" hangingPunct="0">
      <a:spcBef>
        <a:spcPct val="30000"/>
      </a:spcBef>
      <a:spcAft>
        <a:spcPct val="0"/>
      </a:spcAft>
      <a:defRPr sz="2400" kern="1200">
        <a:solidFill>
          <a:schemeClr val="tx1"/>
        </a:solidFill>
        <a:latin typeface="Arial" charset="0"/>
        <a:ea typeface="+mn-ea"/>
        <a:cs typeface="Arial" charset="0"/>
      </a:defRPr>
    </a:lvl4pPr>
    <a:lvl5pPr marL="3657235" algn="l" rtl="0" eaLnBrk="0" fontAlgn="base" hangingPunct="0">
      <a:spcBef>
        <a:spcPct val="30000"/>
      </a:spcBef>
      <a:spcAft>
        <a:spcPct val="0"/>
      </a:spcAft>
      <a:defRPr sz="2400" kern="1200">
        <a:solidFill>
          <a:schemeClr val="tx1"/>
        </a:solidFill>
        <a:latin typeface="Arial" charset="0"/>
        <a:ea typeface="+mn-ea"/>
        <a:cs typeface="Arial" charset="0"/>
      </a:defRPr>
    </a:lvl5pPr>
    <a:lvl6pPr marL="4571543" algn="l" defTabSz="1828619" rtl="0" eaLnBrk="1" latinLnBrk="0" hangingPunct="1">
      <a:defRPr sz="2400" kern="1200">
        <a:solidFill>
          <a:schemeClr val="tx1"/>
        </a:solidFill>
        <a:latin typeface="+mn-lt"/>
        <a:ea typeface="+mn-ea"/>
        <a:cs typeface="+mn-cs"/>
      </a:defRPr>
    </a:lvl6pPr>
    <a:lvl7pPr marL="5485852" algn="l" defTabSz="1828619" rtl="0" eaLnBrk="1" latinLnBrk="0" hangingPunct="1">
      <a:defRPr sz="2400" kern="1200">
        <a:solidFill>
          <a:schemeClr val="tx1"/>
        </a:solidFill>
        <a:latin typeface="+mn-lt"/>
        <a:ea typeface="+mn-ea"/>
        <a:cs typeface="+mn-cs"/>
      </a:defRPr>
    </a:lvl7pPr>
    <a:lvl8pPr marL="6400160" algn="l" defTabSz="1828619" rtl="0" eaLnBrk="1" latinLnBrk="0" hangingPunct="1">
      <a:defRPr sz="2400" kern="1200">
        <a:solidFill>
          <a:schemeClr val="tx1"/>
        </a:solidFill>
        <a:latin typeface="+mn-lt"/>
        <a:ea typeface="+mn-ea"/>
        <a:cs typeface="+mn-cs"/>
      </a:defRPr>
    </a:lvl8pPr>
    <a:lvl9pPr marL="7314468" algn="l" defTabSz="1828619"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tinyurl.com/student-videos-bloggin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DspvqI4UJ_k&amp;feature=youtu.b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hiddendale.wordpress.com/breary-banks-audio-guid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users.york.ac.uk/~sp919/fieldschool201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derventiobrigantum.wordpress.com/game/"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tinyurl.com/student-led-teachin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bit.ly/ytelhb-4-2"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bit.ly/ytelhb"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2435D5B-0A67-4639-BE94-7163919BA4F4}" type="slidenum">
              <a:rPr lang="en-GB" smtClean="0"/>
              <a:pPr/>
              <a:t>1</a:t>
            </a:fld>
            <a:endParaRPr lang="en-GB"/>
          </a:p>
        </p:txBody>
      </p:sp>
      <p:sp>
        <p:nvSpPr>
          <p:cNvPr id="31747" name="Rectangle 2"/>
          <p:cNvSpPr>
            <a:spLocks noGrp="1" noRot="1" noChangeAspect="1" noChangeArrowheads="1" noTextEdit="1"/>
          </p:cNvSpPr>
          <p:nvPr>
            <p:ph type="sldImg"/>
          </p:nvPr>
        </p:nvSpPr>
        <p:spPr>
          <a:xfrm>
            <a:off x="2695575" y="511175"/>
            <a:ext cx="4527550" cy="2547938"/>
          </a:xfrm>
          <a:ln/>
        </p:spPr>
      </p:sp>
      <p:sp>
        <p:nvSpPr>
          <p:cNvPr id="3174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37553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ln/>
        </p:spPr>
        <p:txBody>
          <a:bodyPr/>
          <a:lstStyle/>
          <a:p>
            <a:endParaRPr lang="en-GB" sz="2400" kern="1200" dirty="0">
              <a:solidFill>
                <a:schemeClr val="tx1"/>
              </a:solidFill>
              <a:effectLst/>
              <a:latin typeface="Arial" charset="0"/>
              <a:ea typeface="+mn-ea"/>
              <a:cs typeface="Arial" charset="0"/>
            </a:endParaRPr>
          </a:p>
          <a:p>
            <a:pPr indent="265908">
              <a:spcBef>
                <a:spcPct val="50000"/>
              </a:spcBef>
              <a:defRPr/>
            </a:pPr>
            <a:endParaRPr lang="en-US" dirty="0"/>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2</a:t>
            </a:fld>
            <a:endParaRPr lang="en-GB"/>
          </a:p>
        </p:txBody>
      </p:sp>
    </p:spTree>
    <p:extLst>
      <p:ext uri="{BB962C8B-B14F-4D97-AF65-F5344CB8AC3E}">
        <p14:creationId xmlns:p14="http://schemas.microsoft.com/office/powerpoint/2010/main" val="4941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ln/>
        </p:spPr>
        <p:txBody>
          <a:bodyPr/>
          <a:lstStyle/>
          <a:p>
            <a:r>
              <a:rPr lang="en-GB" sz="2400" b="1" kern="1200" dirty="0">
                <a:solidFill>
                  <a:schemeClr val="tx1"/>
                </a:solidFill>
                <a:effectLst/>
                <a:latin typeface="Arial" charset="0"/>
                <a:ea typeface="+mn-ea"/>
                <a:cs typeface="Arial" charset="0"/>
              </a:rPr>
              <a:t>Defining student-led teaching and content creation</a:t>
            </a:r>
            <a:endParaRPr lang="en-GB" sz="2400" kern="1200" dirty="0">
              <a:solidFill>
                <a:schemeClr val="tx1"/>
              </a:solidFill>
              <a:effectLst/>
              <a:latin typeface="Arial" charset="0"/>
              <a:ea typeface="+mn-ea"/>
              <a:cs typeface="Arial" charset="0"/>
            </a:endParaRPr>
          </a:p>
          <a:p>
            <a:r>
              <a:rPr lang="en-GB" sz="2400" kern="1200" dirty="0">
                <a:solidFill>
                  <a:schemeClr val="tx1"/>
                </a:solidFill>
                <a:effectLst/>
                <a:latin typeface="Arial" charset="0"/>
                <a:ea typeface="+mn-ea"/>
                <a:cs typeface="Arial" charset="0"/>
              </a:rPr>
              <a:t>The York Pedagogy is a new institutional pedagogy for the design of learning and teaching. It encourages instructors to design in to their courses meaningful study activities which offer active learning opportunities to students to help propel their learning across a study programme.</a:t>
            </a:r>
          </a:p>
          <a:p>
            <a:r>
              <a:rPr lang="en-GB" sz="2400" kern="1200" dirty="0">
                <a:solidFill>
                  <a:schemeClr val="tx1"/>
                </a:solidFill>
                <a:effectLst/>
                <a:latin typeface="Arial" charset="0"/>
                <a:ea typeface="+mn-ea"/>
                <a:cs typeface="Arial" charset="0"/>
              </a:rPr>
              <a:t>The University’s vision for the use of learning technologies underpins this design approach. The use of technologies should facilitate learning and provide opportunities for students to rehearse and articulate their knowledge as part of their independent study.  Guidance on how to make use of the supported tool-set to meet these goals is provided through a number of sources including the York TEL Handbook (as illustrated in the screenshot) – using curriculum design language to help academics make the connection between curriculum design goals and usage of TEL tools.</a:t>
            </a:r>
          </a:p>
          <a:p>
            <a:r>
              <a:rPr lang="en-GB" sz="2400" kern="1200" dirty="0">
                <a:solidFill>
                  <a:schemeClr val="tx1"/>
                </a:solidFill>
                <a:effectLst/>
                <a:latin typeface="Arial" charset="0"/>
                <a:ea typeface="+mn-ea"/>
                <a:cs typeface="Arial" charset="0"/>
              </a:rPr>
              <a:t>Learning technologies are therefore presented as enabling tools, which support different modes of learner engagement and activity and </a:t>
            </a:r>
            <a:r>
              <a:rPr lang="en-GB" sz="2400" b="1" kern="1200" dirty="0">
                <a:solidFill>
                  <a:schemeClr val="tx1"/>
                </a:solidFill>
                <a:effectLst/>
                <a:latin typeface="Arial" charset="0"/>
                <a:ea typeface="+mn-ea"/>
                <a:cs typeface="Arial" charset="0"/>
              </a:rPr>
              <a:t>increasing levels of student-led activity and control</a:t>
            </a:r>
            <a:r>
              <a:rPr lang="en-GB" sz="2400" kern="1200" dirty="0">
                <a:solidFill>
                  <a:schemeClr val="tx1"/>
                </a:solidFill>
                <a:effectLst/>
                <a:latin typeface="Arial" charset="0"/>
                <a:ea typeface="+mn-ea"/>
                <a:cs typeface="Arial" charset="0"/>
              </a:rPr>
              <a:t> across a study programme. In this way technology should be designed in to programmes and individual modules to support pedagogically appropriate activities which are relevant to the stage of learning that a student has reached.</a:t>
            </a:r>
          </a:p>
          <a:p>
            <a:pPr indent="265908">
              <a:spcBef>
                <a:spcPct val="50000"/>
              </a:spcBef>
              <a:defRPr/>
            </a:pPr>
            <a:endParaRPr lang="en-US" dirty="0"/>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3</a:t>
            </a:fld>
            <a:endParaRPr lang="en-GB"/>
          </a:p>
        </p:txBody>
      </p:sp>
    </p:spTree>
    <p:extLst>
      <p:ext uri="{BB962C8B-B14F-4D97-AF65-F5344CB8AC3E}">
        <p14:creationId xmlns:p14="http://schemas.microsoft.com/office/powerpoint/2010/main" val="2451504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ln/>
        </p:spPr>
        <p:txBody>
          <a:bodyPr/>
          <a:lstStyle/>
          <a:p>
            <a:r>
              <a:rPr lang="en-GB" sz="2400" kern="1200" dirty="0">
                <a:solidFill>
                  <a:schemeClr val="tx1"/>
                </a:solidFill>
                <a:effectLst/>
                <a:latin typeface="Arial" charset="0"/>
                <a:ea typeface="+mn-ea"/>
                <a:cs typeface="Arial" charset="0"/>
              </a:rPr>
              <a:t>This slide presents a selection of the modes of learner engagement that may be supported through the use of technology. These modes vary in terms of the levels of responsibility and task ownership that are required of the student to engage with the proposed online activities – but reflect different components of active learning which we may wish to see included in programme design. – i.e. from application/transfer of learned material to new contexts, through to activities which encourage students to author and develop their own learning and teaching resources.</a:t>
            </a:r>
          </a:p>
          <a:p>
            <a:r>
              <a:rPr lang="en-GB" sz="2400" kern="1200" dirty="0">
                <a:solidFill>
                  <a:schemeClr val="tx1"/>
                </a:solidFill>
                <a:effectLst/>
                <a:latin typeface="Arial" charset="0"/>
                <a:ea typeface="+mn-ea"/>
                <a:cs typeface="Arial" charset="0"/>
              </a:rPr>
              <a:t>Interleaved practice may be supported through formative quizzing, with students testing their knowledge by responding to a randomly generated selection of questions from a question bank.</a:t>
            </a:r>
          </a:p>
          <a:p>
            <a:r>
              <a:rPr lang="en-GB" sz="2400" kern="1200" dirty="0">
                <a:solidFill>
                  <a:schemeClr val="tx1"/>
                </a:solidFill>
                <a:effectLst/>
                <a:latin typeface="Arial" charset="0"/>
                <a:ea typeface="+mn-ea"/>
                <a:cs typeface="Arial" charset="0"/>
              </a:rPr>
              <a:t>Structured interaction could be based around a collaborative research and writing task, with groups assigned wiki and blog tools to help present their findings.</a:t>
            </a:r>
          </a:p>
          <a:p>
            <a:r>
              <a:rPr lang="en-GB" sz="2400" b="1" kern="1200" dirty="0">
                <a:solidFill>
                  <a:schemeClr val="tx1"/>
                </a:solidFill>
                <a:effectLst/>
                <a:latin typeface="Arial" charset="0"/>
                <a:ea typeface="+mn-ea"/>
                <a:cs typeface="Arial" charset="0"/>
              </a:rPr>
              <a:t>Learning technologies can also support student-led teaching and content creation tasks</a:t>
            </a:r>
            <a:r>
              <a:rPr lang="en-GB" sz="2400" kern="1200" dirty="0">
                <a:solidFill>
                  <a:schemeClr val="tx1"/>
                </a:solidFill>
                <a:effectLst/>
                <a:latin typeface="Arial" charset="0"/>
                <a:ea typeface="+mn-ea"/>
                <a:cs typeface="Arial" charset="0"/>
              </a:rPr>
              <a:t> – the focus of this lunchtime webinar - as well as guided / unguided problem solving tasks through the use of a prescribed set of resources.</a:t>
            </a:r>
            <a:endParaRPr lang="en-US" dirty="0"/>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4</a:t>
            </a:fld>
            <a:endParaRPr lang="en-GB"/>
          </a:p>
        </p:txBody>
      </p:sp>
    </p:spTree>
    <p:extLst>
      <p:ext uri="{BB962C8B-B14F-4D97-AF65-F5344CB8AC3E}">
        <p14:creationId xmlns:p14="http://schemas.microsoft.com/office/powerpoint/2010/main" val="3035160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pPr marL="0" marR="0" lvl="0" indent="0" algn="l" defTabSz="914400" rtl="0" eaLnBrk="0" fontAlgn="base" latinLnBrk="0" hangingPunct="0">
              <a:lnSpc>
                <a:spcPct val="100000"/>
              </a:lnSpc>
              <a:spcBef>
                <a:spcPct val="50000"/>
              </a:spcBef>
              <a:spcAft>
                <a:spcPct val="0"/>
              </a:spcAft>
              <a:buClrTx/>
              <a:buSzTx/>
              <a:buFont typeface="Arial" panose="020B0604020202020204" pitchFamily="34" charset="0"/>
              <a:buNone/>
              <a:tabLst/>
              <a:defRPr/>
            </a:pPr>
            <a:r>
              <a:rPr lang="en-GB" sz="2400" kern="1200" dirty="0">
                <a:solidFill>
                  <a:schemeClr val="tx1"/>
                </a:solidFill>
                <a:effectLst/>
                <a:latin typeface="Arial" charset="0"/>
                <a:ea typeface="+mn-ea"/>
                <a:cs typeface="Arial" charset="0"/>
              </a:rPr>
              <a:t>Another way of thinking about the design of online tasks is to plot them on a spectrum of active learner engagement and autonomy – with increasing levels of activity and engagement in the performance of the tasks. The image in this slide offers examples of the range of online tasks that could be considered and the level of engagement required, from </a:t>
            </a:r>
            <a:r>
              <a:rPr lang="en-GB" sz="2400" kern="1200" dirty="0" err="1">
                <a:solidFill>
                  <a:schemeClr val="tx1"/>
                </a:solidFill>
                <a:effectLst/>
                <a:latin typeface="Arial" charset="0"/>
                <a:ea typeface="+mn-ea"/>
                <a:cs typeface="Arial" charset="0"/>
              </a:rPr>
              <a:t>scaffolded</a:t>
            </a:r>
            <a:r>
              <a:rPr lang="en-GB" sz="2400" kern="1200" dirty="0">
                <a:solidFill>
                  <a:schemeClr val="tx1"/>
                </a:solidFill>
                <a:effectLst/>
                <a:latin typeface="Arial" charset="0"/>
                <a:ea typeface="+mn-ea"/>
                <a:cs typeface="Arial" charset="0"/>
              </a:rPr>
              <a:t> tasks such as the completion of formative self-study quizzes (which are well structured for students to complete with in-built feedback and guidance), </a:t>
            </a:r>
            <a:r>
              <a:rPr lang="en-GB" sz="2400" b="1" kern="1200" dirty="0">
                <a:solidFill>
                  <a:schemeClr val="tx1"/>
                </a:solidFill>
                <a:effectLst/>
                <a:latin typeface="Arial" charset="0"/>
                <a:ea typeface="+mn-ea"/>
                <a:cs typeface="Arial" charset="0"/>
              </a:rPr>
              <a:t>through to student-led teaching and the creation of course artefacts which require a greater level of autonomy and ownership by learners in their performance</a:t>
            </a:r>
            <a:r>
              <a:rPr lang="en-GB" sz="2400" kern="1200" dirty="0">
                <a:solidFill>
                  <a:schemeClr val="tx1"/>
                </a:solidFill>
                <a:effectLst/>
                <a:latin typeface="Arial" charset="0"/>
                <a:ea typeface="+mn-ea"/>
                <a:cs typeface="Arial" charset="0"/>
              </a:rPr>
              <a:t>.</a:t>
            </a:r>
          </a:p>
          <a:p>
            <a:pPr indent="265908">
              <a:spcBef>
                <a:spcPct val="50000"/>
              </a:spcBef>
              <a:defRPr/>
            </a:pPr>
            <a:endParaRPr lang="en-US" dirty="0"/>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5</a:t>
            </a:fld>
            <a:endParaRPr lang="en-GB"/>
          </a:p>
        </p:txBody>
      </p:sp>
    </p:spTree>
    <p:extLst>
      <p:ext uri="{BB962C8B-B14F-4D97-AF65-F5344CB8AC3E}">
        <p14:creationId xmlns:p14="http://schemas.microsoft.com/office/powerpoint/2010/main" val="2337748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kern="1200" dirty="0">
                <a:solidFill>
                  <a:schemeClr val="tx1"/>
                </a:solidFill>
                <a:effectLst/>
                <a:latin typeface="Arial" charset="0"/>
                <a:ea typeface="+mn-ea"/>
                <a:cs typeface="Arial" charset="0"/>
              </a:rPr>
              <a:t>User-led design reflects a paradigm shift in pedagogic practice, re-envisioning the role of students as producers rather than consumers of learning. Implicit in this design approach is an acknowledgement that students have the skills and capability to engage in collaborative knowledge creation activities and develop their learning as producers of ‘content’ (Generation ‘C’). Generation C is distinctly different: it is the generation responsible for open source software development, music file-sharing, YouTube, Flickr, and the Wikipedia (Kaplan-</a:t>
            </a:r>
            <a:r>
              <a:rPr lang="en-GB" sz="2400" kern="1200" dirty="0" err="1">
                <a:solidFill>
                  <a:schemeClr val="tx1"/>
                </a:solidFill>
                <a:effectLst/>
                <a:latin typeface="Arial" charset="0"/>
                <a:ea typeface="+mn-ea"/>
                <a:cs typeface="Arial" charset="0"/>
              </a:rPr>
              <a:t>Leiserson</a:t>
            </a:r>
            <a:r>
              <a:rPr lang="en-GB" sz="2400" kern="1200" dirty="0">
                <a:solidFill>
                  <a:schemeClr val="tx1"/>
                </a:solidFill>
                <a:effectLst/>
                <a:latin typeface="Arial" charset="0"/>
                <a:ea typeface="+mn-ea"/>
                <a:cs typeface="Arial" charset="0"/>
              </a:rPr>
              <a:t>, 2005).</a:t>
            </a:r>
          </a:p>
          <a:p>
            <a:endParaRPr lang="en-GB" sz="2400" kern="1200" dirty="0">
              <a:solidFill>
                <a:schemeClr val="tx1"/>
              </a:solidFill>
              <a:effectLst/>
              <a:latin typeface="Arial" charset="0"/>
              <a:ea typeface="+mn-ea"/>
              <a:cs typeface="Arial"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2400" kern="1200" dirty="0">
                <a:solidFill>
                  <a:schemeClr val="tx1"/>
                </a:solidFill>
                <a:effectLst/>
                <a:latin typeface="Arial" charset="0"/>
                <a:ea typeface="+mn-ea"/>
                <a:cs typeface="Arial" charset="0"/>
              </a:rPr>
              <a:t>This philosophy is not particularly new - theories of learning such as social constructivism and collaborative models of teaching and learning have long been associated with educational transformation or paradigm shifts of this kind (</a:t>
            </a:r>
            <a:r>
              <a:rPr lang="en-GB" sz="2400" kern="1200" dirty="0" err="1">
                <a:solidFill>
                  <a:schemeClr val="tx1"/>
                </a:solidFill>
                <a:effectLst/>
                <a:latin typeface="Arial" charset="0"/>
                <a:ea typeface="+mn-ea"/>
                <a:cs typeface="Arial" charset="0"/>
              </a:rPr>
              <a:t>Baets</a:t>
            </a:r>
            <a:r>
              <a:rPr lang="en-GB" sz="2400" kern="1200" dirty="0">
                <a:solidFill>
                  <a:schemeClr val="tx1"/>
                </a:solidFill>
                <a:effectLst/>
                <a:latin typeface="Arial" charset="0"/>
                <a:ea typeface="+mn-ea"/>
                <a:cs typeface="Arial" charset="0"/>
              </a:rPr>
              <a:t> &amp; Van der Linden, 2003; </a:t>
            </a:r>
            <a:r>
              <a:rPr lang="en-GB" sz="2400" kern="1200" dirty="0" err="1">
                <a:solidFill>
                  <a:schemeClr val="tx1"/>
                </a:solidFill>
                <a:effectLst/>
                <a:latin typeface="Arial" charset="0"/>
                <a:ea typeface="+mn-ea"/>
                <a:cs typeface="Arial" charset="0"/>
              </a:rPr>
              <a:t>Dziuban</a:t>
            </a:r>
            <a:r>
              <a:rPr lang="en-GB" sz="2400" kern="1200" dirty="0">
                <a:solidFill>
                  <a:schemeClr val="tx1"/>
                </a:solidFill>
                <a:effectLst/>
                <a:latin typeface="Arial" charset="0"/>
                <a:ea typeface="+mn-ea"/>
                <a:cs typeface="Arial" charset="0"/>
              </a:rPr>
              <a:t>, Hartman &amp; </a:t>
            </a:r>
            <a:r>
              <a:rPr lang="en-GB" sz="2400" kern="1200" dirty="0" err="1">
                <a:solidFill>
                  <a:schemeClr val="tx1"/>
                </a:solidFill>
                <a:effectLst/>
                <a:latin typeface="Arial" charset="0"/>
                <a:ea typeface="+mn-ea"/>
                <a:cs typeface="Arial" charset="0"/>
              </a:rPr>
              <a:t>Moskal</a:t>
            </a:r>
            <a:r>
              <a:rPr lang="en-GB" sz="2400" kern="1200" dirty="0">
                <a:solidFill>
                  <a:schemeClr val="tx1"/>
                </a:solidFill>
                <a:effectLst/>
                <a:latin typeface="Arial" charset="0"/>
                <a:ea typeface="+mn-ea"/>
                <a:cs typeface="Arial" charset="0"/>
              </a:rPr>
              <a:t>, 2004). </a:t>
            </a:r>
          </a:p>
          <a:p>
            <a:endParaRPr lang="en-GB" dirty="0"/>
          </a:p>
        </p:txBody>
      </p:sp>
      <p:sp>
        <p:nvSpPr>
          <p:cNvPr id="4" name="Slide Number Placeholder 3"/>
          <p:cNvSpPr>
            <a:spLocks noGrp="1"/>
          </p:cNvSpPr>
          <p:nvPr>
            <p:ph type="sldNum" sz="quarter" idx="10"/>
          </p:nvPr>
        </p:nvSpPr>
        <p:spPr/>
        <p:txBody>
          <a:bodyPr/>
          <a:lstStyle/>
          <a:p>
            <a:pPr>
              <a:defRPr/>
            </a:pPr>
            <a:fld id="{4F6AEAEC-B257-41AF-A674-766892E6E9A0}" type="slidenum">
              <a:rPr lang="en-GB" smtClean="0"/>
              <a:pPr>
                <a:defRPr/>
              </a:pPr>
              <a:t>6</a:t>
            </a:fld>
            <a:endParaRPr lang="en-GB"/>
          </a:p>
        </p:txBody>
      </p:sp>
    </p:spTree>
    <p:extLst>
      <p:ext uri="{BB962C8B-B14F-4D97-AF65-F5344CB8AC3E}">
        <p14:creationId xmlns:p14="http://schemas.microsoft.com/office/powerpoint/2010/main" val="716180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2400" kern="1200" dirty="0">
                <a:solidFill>
                  <a:schemeClr val="tx1"/>
                </a:solidFill>
                <a:effectLst/>
                <a:latin typeface="Arial" charset="0"/>
                <a:ea typeface="+mn-ea"/>
                <a:cs typeface="Arial" charset="0"/>
              </a:rPr>
              <a:t>We will briefly describe some examples of transformative course design approaches, in which students take direct control over their learning process through student-led teaching and discovery based learning approaches. </a:t>
            </a:r>
          </a:p>
          <a:p>
            <a:endParaRPr lang="en-GB" dirty="0"/>
          </a:p>
        </p:txBody>
      </p:sp>
      <p:sp>
        <p:nvSpPr>
          <p:cNvPr id="4" name="Slide Number Placeholder 3"/>
          <p:cNvSpPr>
            <a:spLocks noGrp="1"/>
          </p:cNvSpPr>
          <p:nvPr>
            <p:ph type="sldNum" sz="quarter" idx="10"/>
          </p:nvPr>
        </p:nvSpPr>
        <p:spPr/>
        <p:txBody>
          <a:bodyPr/>
          <a:lstStyle/>
          <a:p>
            <a:pPr>
              <a:defRPr/>
            </a:pPr>
            <a:fld id="{4F6AEAEC-B257-41AF-A674-766892E6E9A0}" type="slidenum">
              <a:rPr lang="en-GB" smtClean="0"/>
              <a:pPr>
                <a:defRPr/>
              </a:pPr>
              <a:t>9</a:t>
            </a:fld>
            <a:endParaRPr lang="en-GB"/>
          </a:p>
        </p:txBody>
      </p:sp>
    </p:spTree>
    <p:extLst>
      <p:ext uri="{BB962C8B-B14F-4D97-AF65-F5344CB8AC3E}">
        <p14:creationId xmlns:p14="http://schemas.microsoft.com/office/powerpoint/2010/main" val="1510710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2400" i="0" kern="1200" dirty="0">
                <a:solidFill>
                  <a:schemeClr val="tx1"/>
                </a:solidFill>
                <a:effectLst/>
                <a:latin typeface="Arial" charset="0"/>
                <a:ea typeface="+mn-ea"/>
                <a:cs typeface="Arial" charset="0"/>
              </a:rPr>
              <a:t>Dr Sara Perry wanted her first-year undergraduates in the Department of Archaeology to develop their skills in communicating their research to the public, using creative methods such as video production and blogging about their experiences for the Yorkshire Museum. Students were able to engage with the Heritage Practice module in a professional way, equipping them with the skills to connect the theory to practice and presenting their work in a public forum.</a:t>
            </a:r>
          </a:p>
          <a:p>
            <a:endParaRPr lang="en-GB" sz="2400" kern="1200" dirty="0">
              <a:solidFill>
                <a:schemeClr val="tx1"/>
              </a:solidFill>
              <a:effectLst/>
              <a:latin typeface="Arial" charset="0"/>
              <a:ea typeface="+mn-ea"/>
              <a:cs typeface="Arial" charset="0"/>
            </a:endParaRPr>
          </a:p>
          <a:p>
            <a:r>
              <a:rPr lang="en-GB" sz="2400" b="1" u="sng" kern="1200" dirty="0">
                <a:solidFill>
                  <a:schemeClr val="tx1"/>
                </a:solidFill>
                <a:effectLst/>
                <a:latin typeface="Arial" charset="0"/>
                <a:ea typeface="+mn-ea"/>
                <a:cs typeface="Arial" charset="0"/>
                <a:hlinkClick r:id="rId3"/>
              </a:rPr>
              <a:t>http://tinyurl.com/student-videos-blogging</a:t>
            </a:r>
            <a:endParaRPr lang="en-GB" sz="2400" kern="1200" dirty="0">
              <a:solidFill>
                <a:schemeClr val="tx1"/>
              </a:solidFill>
              <a:effectLst/>
              <a:latin typeface="Arial" charset="0"/>
              <a:ea typeface="+mn-ea"/>
              <a:cs typeface="Arial" charset="0"/>
            </a:endParaRPr>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10</a:t>
            </a:fld>
            <a:endParaRPr lang="en-GB"/>
          </a:p>
        </p:txBody>
      </p:sp>
    </p:spTree>
    <p:extLst>
      <p:ext uri="{BB962C8B-B14F-4D97-AF65-F5344CB8AC3E}">
        <p14:creationId xmlns:p14="http://schemas.microsoft.com/office/powerpoint/2010/main" val="3236249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2400" b="0" i="0" kern="1200" dirty="0">
                <a:solidFill>
                  <a:schemeClr val="tx1"/>
                </a:solidFill>
                <a:effectLst/>
                <a:latin typeface="Arial" charset="0"/>
                <a:ea typeface="+mn-ea"/>
                <a:cs typeface="Arial" charset="0"/>
                <a:hlinkClick r:id="rId3"/>
              </a:rPr>
              <a:t>https://www.youtube.com/watch?v=DspvqI4UJ_k&amp;feature=youtu.be</a:t>
            </a:r>
            <a:endParaRPr lang="en-GB" sz="2400" kern="1200" dirty="0">
              <a:solidFill>
                <a:schemeClr val="tx1"/>
              </a:solidFill>
              <a:effectLst/>
              <a:latin typeface="Arial" charset="0"/>
              <a:ea typeface="+mn-ea"/>
              <a:cs typeface="Arial" charset="0"/>
            </a:endParaRPr>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11</a:t>
            </a:fld>
            <a:endParaRPr lang="en-GB"/>
          </a:p>
        </p:txBody>
      </p:sp>
    </p:spTree>
    <p:extLst>
      <p:ext uri="{BB962C8B-B14F-4D97-AF65-F5344CB8AC3E}">
        <p14:creationId xmlns:p14="http://schemas.microsoft.com/office/powerpoint/2010/main" val="810188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2400" b="0" i="0" kern="1200" dirty="0">
                <a:solidFill>
                  <a:schemeClr val="tx1"/>
                </a:solidFill>
                <a:effectLst/>
                <a:latin typeface="Arial" charset="0"/>
                <a:ea typeface="+mn-ea"/>
                <a:cs typeface="Arial" charset="0"/>
                <a:hlinkClick r:id="rId3"/>
              </a:rPr>
              <a:t>https://hiddendale.wordpress.com/breary-banks-audio-guide/</a:t>
            </a:r>
            <a:endParaRPr lang="en-GB" sz="2400" kern="1200" dirty="0">
              <a:solidFill>
                <a:schemeClr val="tx1"/>
              </a:solidFill>
              <a:effectLst/>
              <a:latin typeface="Arial" charset="0"/>
              <a:ea typeface="+mn-ea"/>
              <a:cs typeface="Arial" charset="0"/>
            </a:endParaRPr>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12</a:t>
            </a:fld>
            <a:endParaRPr lang="en-GB"/>
          </a:p>
        </p:txBody>
      </p:sp>
    </p:spTree>
    <p:extLst>
      <p:ext uri="{BB962C8B-B14F-4D97-AF65-F5344CB8AC3E}">
        <p14:creationId xmlns:p14="http://schemas.microsoft.com/office/powerpoint/2010/main" val="299866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2400" b="0" i="0" kern="1200" dirty="0">
                <a:solidFill>
                  <a:schemeClr val="tx1"/>
                </a:solidFill>
                <a:effectLst/>
                <a:latin typeface="Arial" charset="0"/>
                <a:ea typeface="+mn-ea"/>
                <a:cs typeface="Arial" charset="0"/>
                <a:hlinkClick r:id="rId3"/>
              </a:rPr>
              <a:t>http://www-users.york.ac.uk/~sp919/fieldschool2017/</a:t>
            </a:r>
            <a:r>
              <a:rPr lang="en-GB" sz="2400" b="0" i="0" kern="1200" dirty="0">
                <a:solidFill>
                  <a:schemeClr val="tx1"/>
                </a:solidFill>
                <a:effectLst/>
                <a:latin typeface="Arial" charset="0"/>
                <a:ea typeface="+mn-ea"/>
                <a:cs typeface="Arial" charset="0"/>
              </a:rPr>
              <a:t> or </a:t>
            </a:r>
            <a:r>
              <a:rPr lang="en-GB" sz="2400" b="0" i="0" kern="1200" dirty="0">
                <a:solidFill>
                  <a:schemeClr val="tx1"/>
                </a:solidFill>
                <a:effectLst/>
                <a:latin typeface="Arial" charset="0"/>
                <a:ea typeface="+mn-ea"/>
                <a:cs typeface="Arial" charset="0"/>
                <a:hlinkClick r:id="rId4"/>
              </a:rPr>
              <a:t>https://derventiobrigantum.wordpress.com/game/</a:t>
            </a:r>
            <a:endParaRPr lang="en-GB" sz="2400" kern="1200" dirty="0">
              <a:solidFill>
                <a:schemeClr val="tx1"/>
              </a:solidFill>
              <a:effectLst/>
              <a:latin typeface="Arial" charset="0"/>
              <a:ea typeface="+mn-ea"/>
              <a:cs typeface="Arial" charset="0"/>
            </a:endParaRPr>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13</a:t>
            </a:fld>
            <a:endParaRPr lang="en-GB"/>
          </a:p>
        </p:txBody>
      </p:sp>
    </p:spTree>
    <p:extLst>
      <p:ext uri="{BB962C8B-B14F-4D97-AF65-F5344CB8AC3E}">
        <p14:creationId xmlns:p14="http://schemas.microsoft.com/office/powerpoint/2010/main" val="2500435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2400" kern="1200" dirty="0">
                <a:solidFill>
                  <a:schemeClr val="tx1"/>
                </a:solidFill>
                <a:effectLst/>
                <a:latin typeface="Arial" charset="0"/>
                <a:ea typeface="+mn-ea"/>
                <a:cs typeface="Arial" charset="0"/>
              </a:rPr>
              <a:t>Rotational weekly tasks focusing on development of shared resources for weekly student-led seminars. Engagement in instructional tasks such as summarising of weekly lecture and reading was well received by students, contributing to learning process.</a:t>
            </a:r>
          </a:p>
          <a:p>
            <a:endParaRPr lang="en-GB" sz="2400" kern="1200" dirty="0">
              <a:solidFill>
                <a:schemeClr val="tx1"/>
              </a:solidFill>
              <a:effectLst/>
              <a:latin typeface="Arial" charset="0"/>
              <a:ea typeface="+mn-ea"/>
              <a:cs typeface="Arial" charset="0"/>
            </a:endParaRPr>
          </a:p>
          <a:p>
            <a:r>
              <a:rPr lang="en-GB" sz="2400" kern="1200" dirty="0">
                <a:solidFill>
                  <a:schemeClr val="tx1"/>
                </a:solidFill>
                <a:effectLst/>
                <a:latin typeface="Arial" charset="0"/>
                <a:ea typeface="+mn-ea"/>
                <a:cs typeface="Arial" charset="0"/>
              </a:rPr>
              <a:t>https://elearningyork.wordpress.com/learning-design-and-development/case-studies/support-time-on-task-and-deeper-learning-structured-weekly-group-activities-and-collaborative-resource-production/</a:t>
            </a:r>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14</a:t>
            </a:fld>
            <a:endParaRPr lang="en-GB"/>
          </a:p>
        </p:txBody>
      </p:sp>
    </p:spTree>
    <p:extLst>
      <p:ext uri="{BB962C8B-B14F-4D97-AF65-F5344CB8AC3E}">
        <p14:creationId xmlns:p14="http://schemas.microsoft.com/office/powerpoint/2010/main" val="475520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pPr lvl="0"/>
            <a:r>
              <a:rPr lang="en-GB" sz="2400" b="1" kern="1200" dirty="0">
                <a:solidFill>
                  <a:schemeClr val="tx1"/>
                </a:solidFill>
                <a:effectLst/>
                <a:latin typeface="Arial" charset="0"/>
                <a:ea typeface="+mn-ea"/>
                <a:cs typeface="Arial" charset="0"/>
              </a:rPr>
              <a:t>Problem-based learning</a:t>
            </a:r>
            <a:r>
              <a:rPr lang="en-GB" sz="2400" kern="1200" dirty="0">
                <a:solidFill>
                  <a:schemeClr val="tx1"/>
                </a:solidFill>
                <a:effectLst/>
                <a:latin typeface="Arial" charset="0"/>
                <a:ea typeface="+mn-ea"/>
                <a:cs typeface="Arial" charset="0"/>
              </a:rPr>
              <a:t>: (</a:t>
            </a:r>
            <a:r>
              <a:rPr lang="en-GB" sz="2400" i="1" kern="1200" dirty="0">
                <a:solidFill>
                  <a:schemeClr val="tx1"/>
                </a:solidFill>
                <a:effectLst/>
                <a:latin typeface="Arial" charset="0"/>
                <a:ea typeface="+mn-ea"/>
                <a:cs typeface="Arial" charset="0"/>
              </a:rPr>
              <a:t>student-led teaching and discovery</a:t>
            </a:r>
            <a:r>
              <a:rPr lang="en-GB" sz="2400" kern="1200" dirty="0">
                <a:solidFill>
                  <a:schemeClr val="tx1"/>
                </a:solidFill>
                <a:effectLst/>
                <a:latin typeface="Arial" charset="0"/>
                <a:ea typeface="+mn-ea"/>
                <a:cs typeface="Arial" charset="0"/>
              </a:rPr>
              <a:t>)</a:t>
            </a:r>
          </a:p>
          <a:p>
            <a:r>
              <a:rPr lang="en-GB" sz="2400" kern="1200" dirty="0">
                <a:solidFill>
                  <a:schemeClr val="tx1"/>
                </a:solidFill>
                <a:effectLst/>
                <a:latin typeface="Arial" charset="0"/>
                <a:ea typeface="+mn-ea"/>
                <a:cs typeface="Arial" charset="0"/>
              </a:rPr>
              <a:t>York Law School has provided a good example of student-led teaching, based on the use of shared blog and wiki spaces by postgraduate law students to perform unguided group research tasks, as part of a blended problem-based learning (PBL) design. In this context technology has underpinned the PBL cycle, enabling groups of students who are geographically dispersed to collaborate online in self-directed learning tasks, researching solutions to the targeted learning outcomes which have been agreed with their PBL tutor. The choice of task and technology is entirely aligned with the aims of the teaching programme in this respect, in fostering self- and group-management skills expected of students at this level. </a:t>
            </a:r>
          </a:p>
          <a:p>
            <a:endParaRPr lang="en-GB" sz="2400" kern="1200" dirty="0">
              <a:solidFill>
                <a:schemeClr val="tx1"/>
              </a:solidFill>
              <a:effectLst/>
              <a:latin typeface="Arial" charset="0"/>
              <a:ea typeface="+mn-ea"/>
              <a:cs typeface="Arial" charset="0"/>
            </a:endParaRPr>
          </a:p>
          <a:p>
            <a:endParaRPr lang="en-GB" sz="2400" kern="1200" dirty="0">
              <a:solidFill>
                <a:schemeClr val="tx1"/>
              </a:solidFill>
              <a:effectLst/>
              <a:latin typeface="Arial" charset="0"/>
              <a:ea typeface="+mn-ea"/>
              <a:cs typeface="Arial" charset="0"/>
            </a:endParaRPr>
          </a:p>
          <a:p>
            <a:r>
              <a:rPr lang="en-GB" sz="2400" kern="1200" dirty="0">
                <a:solidFill>
                  <a:schemeClr val="tx1"/>
                </a:solidFill>
                <a:effectLst/>
                <a:latin typeface="Arial" charset="0"/>
                <a:ea typeface="+mn-ea"/>
                <a:cs typeface="Arial" charset="0"/>
              </a:rPr>
              <a:t>https://elearningyork.wordpress.com/learning-design-and-development/case-studies/blended-problem-based-learning/</a:t>
            </a:r>
          </a:p>
          <a:p>
            <a:endParaRPr lang="en-GB" sz="2400" kern="1200" dirty="0">
              <a:solidFill>
                <a:schemeClr val="tx1"/>
              </a:solidFill>
              <a:effectLst/>
              <a:latin typeface="Arial" charset="0"/>
              <a:ea typeface="+mn-ea"/>
              <a:cs typeface="Arial" charset="0"/>
            </a:endParaRPr>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15</a:t>
            </a:fld>
            <a:endParaRPr lang="en-GB"/>
          </a:p>
        </p:txBody>
      </p:sp>
    </p:spTree>
    <p:extLst>
      <p:ext uri="{BB962C8B-B14F-4D97-AF65-F5344CB8AC3E}">
        <p14:creationId xmlns:p14="http://schemas.microsoft.com/office/powerpoint/2010/main" val="1082704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pPr lvl="0"/>
            <a:r>
              <a:rPr lang="en-GB" sz="2400" b="1" kern="1200" dirty="0">
                <a:solidFill>
                  <a:schemeClr val="tx1"/>
                </a:solidFill>
                <a:effectLst/>
                <a:latin typeface="Arial" charset="0"/>
                <a:ea typeface="+mn-ea"/>
                <a:cs typeface="Arial" charset="0"/>
              </a:rPr>
              <a:t>Evolutionary Ecology</a:t>
            </a:r>
            <a:r>
              <a:rPr lang="en-GB" sz="2400" kern="1200" dirty="0">
                <a:solidFill>
                  <a:schemeClr val="tx1"/>
                </a:solidFill>
                <a:effectLst/>
                <a:latin typeface="Arial" charset="0"/>
                <a:ea typeface="+mn-ea"/>
                <a:cs typeface="Arial" charset="0"/>
              </a:rPr>
              <a:t>: (</a:t>
            </a:r>
            <a:r>
              <a:rPr lang="en-GB" sz="2400" i="1" kern="1200" dirty="0">
                <a:solidFill>
                  <a:schemeClr val="tx1"/>
                </a:solidFill>
                <a:effectLst/>
                <a:latin typeface="Arial" charset="0"/>
                <a:ea typeface="+mn-ea"/>
                <a:cs typeface="Arial" charset="0"/>
              </a:rPr>
              <a:t>student-led content creation</a:t>
            </a:r>
            <a:r>
              <a:rPr lang="en-GB" sz="2400" kern="1200" dirty="0">
                <a:solidFill>
                  <a:schemeClr val="tx1"/>
                </a:solidFill>
                <a:effectLst/>
                <a:latin typeface="Arial" charset="0"/>
                <a:ea typeface="+mn-ea"/>
                <a:cs typeface="Arial" charset="0"/>
              </a:rPr>
              <a:t>)</a:t>
            </a:r>
          </a:p>
          <a:p>
            <a:r>
              <a:rPr lang="en-GB" sz="2400" kern="1200" dirty="0">
                <a:solidFill>
                  <a:schemeClr val="tx1"/>
                </a:solidFill>
                <a:effectLst/>
                <a:latin typeface="Arial" charset="0"/>
                <a:ea typeface="+mn-ea"/>
                <a:cs typeface="Arial" charset="0"/>
              </a:rPr>
              <a:t>Transformative learning designs can also offer the potential for students to engage in ‘user-led education’, collaborating with peers and communities within and beyond the classroom to create their own learning resources. Experimentation with user-led knowledge creation tasks has been a feature of blended course design at the University of York, as a way of engaging students in the mastery of key concepts and the evidence base underpinning it, as illustrated in the case study below.</a:t>
            </a:r>
          </a:p>
          <a:p>
            <a:endParaRPr lang="en-GB" sz="2400" kern="1200" dirty="0">
              <a:solidFill>
                <a:schemeClr val="tx1"/>
              </a:solidFill>
              <a:effectLst/>
              <a:latin typeface="Arial" charset="0"/>
              <a:ea typeface="+mn-ea"/>
              <a:cs typeface="Arial" charset="0"/>
            </a:endParaRPr>
          </a:p>
          <a:p>
            <a:r>
              <a:rPr lang="en-GB" sz="2400" b="1" kern="1200" dirty="0">
                <a:solidFill>
                  <a:schemeClr val="tx1"/>
                </a:solidFill>
                <a:effectLst/>
                <a:latin typeface="Arial" charset="0"/>
                <a:ea typeface="+mn-ea"/>
                <a:cs typeface="Arial" charset="0"/>
              </a:rPr>
              <a:t>Case illustration: Transforming learning through student-led teaching and discovery (Evolutionary Ecology)</a:t>
            </a:r>
            <a:endParaRPr lang="en-GB" sz="2400" kern="1200" dirty="0">
              <a:solidFill>
                <a:schemeClr val="tx1"/>
              </a:solidFill>
              <a:effectLst/>
              <a:latin typeface="Arial" charset="0"/>
              <a:ea typeface="+mn-ea"/>
              <a:cs typeface="Arial" charset="0"/>
            </a:endParaRPr>
          </a:p>
          <a:p>
            <a:r>
              <a:rPr lang="en-GB" sz="2400" kern="1200" dirty="0">
                <a:solidFill>
                  <a:schemeClr val="tx1"/>
                </a:solidFill>
                <a:effectLst/>
                <a:latin typeface="Arial" charset="0"/>
                <a:ea typeface="+mn-ea"/>
                <a:cs typeface="Arial" charset="0"/>
              </a:rPr>
              <a:t>The institutional VLE was used to host course materials including lecture notes and animations to explain key concepts. Students were allocated to small groups (4-5 students) and each group was provided with a blog and a wiki, with viewing and participation rights restricted to that group. Students were required to produce collaboratively a short summary of the research literature on each week’s topic. The blog was used to coordinate activities – allocate work, discuss ways of working, arrange to meet – and the collaborative writing was done in the wiki. Groups were required to present orally their findings in face-to-face sessions. The lecturer provided feedback on the online work. At the end of the course, the best reports were collated by the lecturer in a course level wiki, presented as an ‘online textbook’. This provided students with a valuable revision resource.</a:t>
            </a:r>
            <a:r>
              <a:rPr lang="en-GB" sz="2400" b="1" kern="1200" dirty="0">
                <a:solidFill>
                  <a:schemeClr val="tx1"/>
                </a:solidFill>
                <a:effectLst/>
                <a:latin typeface="Arial" charset="0"/>
                <a:ea typeface="+mn-ea"/>
                <a:cs typeface="Arial" charset="0"/>
              </a:rPr>
              <a:t> </a:t>
            </a:r>
            <a:endParaRPr lang="en-GB" sz="2400" kern="1200" dirty="0">
              <a:solidFill>
                <a:schemeClr val="tx1"/>
              </a:solidFill>
              <a:effectLst/>
              <a:latin typeface="Arial" charset="0"/>
              <a:ea typeface="+mn-ea"/>
              <a:cs typeface="Arial" charset="0"/>
            </a:endParaRPr>
          </a:p>
          <a:p>
            <a:endParaRPr lang="en-GB" sz="2400" kern="1200" dirty="0">
              <a:solidFill>
                <a:schemeClr val="tx1"/>
              </a:solidFill>
              <a:effectLst/>
              <a:latin typeface="Arial" charset="0"/>
              <a:ea typeface="+mn-ea"/>
              <a:cs typeface="Arial" charset="0"/>
            </a:endParaRPr>
          </a:p>
          <a:p>
            <a:r>
              <a:rPr lang="en-GB" sz="2400" kern="1200" dirty="0">
                <a:solidFill>
                  <a:schemeClr val="tx1"/>
                </a:solidFill>
                <a:effectLst/>
                <a:latin typeface="Arial" charset="0"/>
                <a:ea typeface="+mn-ea"/>
                <a:cs typeface="Arial" charset="0"/>
              </a:rPr>
              <a:t>https://vle.york.ac.uk/bbcswebdav/institution/E-Learning%20Development%20Team/Internal/Evaluation/Case%20Studies/CaseStudy_EvoEcol_July2007.pdf</a:t>
            </a:r>
          </a:p>
          <a:p>
            <a:endParaRPr lang="en-GB" sz="2400" kern="1200" dirty="0">
              <a:solidFill>
                <a:schemeClr val="tx1"/>
              </a:solidFill>
              <a:effectLst/>
              <a:latin typeface="Arial" charset="0"/>
              <a:ea typeface="+mn-ea"/>
              <a:cs typeface="Arial" charset="0"/>
            </a:endParaRPr>
          </a:p>
          <a:p>
            <a:r>
              <a:rPr lang="en-GB" sz="2400" b="1" u="sng" kern="1200" dirty="0">
                <a:solidFill>
                  <a:schemeClr val="tx1"/>
                </a:solidFill>
                <a:effectLst/>
                <a:latin typeface="Arial" charset="0"/>
                <a:ea typeface="+mn-ea"/>
                <a:cs typeface="Arial" charset="0"/>
                <a:hlinkClick r:id="rId3"/>
              </a:rPr>
              <a:t>http://tinyurl.com/student-led-teaching</a:t>
            </a:r>
            <a:r>
              <a:rPr lang="en-GB" sz="2400" b="1" u="sng" kern="1200" dirty="0">
                <a:solidFill>
                  <a:schemeClr val="tx1"/>
                </a:solidFill>
                <a:effectLst/>
                <a:latin typeface="Arial" charset="0"/>
                <a:ea typeface="+mn-ea"/>
                <a:cs typeface="Arial" charset="0"/>
              </a:rPr>
              <a:t> </a:t>
            </a:r>
            <a:r>
              <a:rPr lang="en-GB" sz="2400" b="1" kern="1200" dirty="0">
                <a:solidFill>
                  <a:schemeClr val="tx1"/>
                </a:solidFill>
                <a:effectLst/>
                <a:latin typeface="Arial" charset="0"/>
                <a:ea typeface="+mn-ea"/>
                <a:cs typeface="Arial" charset="0"/>
              </a:rPr>
              <a:t>(pdf)</a:t>
            </a:r>
            <a:endParaRPr lang="en-GB" sz="2400" kern="1200" dirty="0">
              <a:solidFill>
                <a:schemeClr val="tx1"/>
              </a:solidFill>
              <a:effectLst/>
              <a:latin typeface="Arial" charset="0"/>
              <a:ea typeface="+mn-ea"/>
              <a:cs typeface="Arial" charset="0"/>
            </a:endParaRPr>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16</a:t>
            </a:fld>
            <a:endParaRPr lang="en-GB"/>
          </a:p>
        </p:txBody>
      </p:sp>
    </p:spTree>
    <p:extLst>
      <p:ext uri="{BB962C8B-B14F-4D97-AF65-F5344CB8AC3E}">
        <p14:creationId xmlns:p14="http://schemas.microsoft.com/office/powerpoint/2010/main" val="3605544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r>
              <a:rPr lang="en-GB" sz="2400" kern="1200" dirty="0">
                <a:solidFill>
                  <a:schemeClr val="tx1"/>
                </a:solidFill>
                <a:effectLst/>
                <a:latin typeface="Arial" charset="0"/>
                <a:ea typeface="+mn-ea"/>
                <a:cs typeface="Arial" charset="0"/>
              </a:rPr>
              <a:t>‘by having to create a blog each week it meant that I had to think about the reading, not just absorb it - so in our seminars the discussion already had a depth of understanding which had not been there in many of my other module seminars. It also helped me to keep up the practice of arguing in a written way whilst simultaneously functioning as a starting point for verbal discussion in seminars. I felt that it has contributed substantially to the progress I feel I have made this term in understanding and getting to grips with quite a challenging module.’</a:t>
            </a:r>
          </a:p>
          <a:p>
            <a:endParaRPr lang="en-GB" sz="2400" kern="1200" dirty="0">
              <a:solidFill>
                <a:schemeClr val="tx1"/>
              </a:solidFill>
              <a:effectLst/>
              <a:latin typeface="Arial" charset="0"/>
              <a:ea typeface="+mn-ea"/>
              <a:cs typeface="Arial" charset="0"/>
            </a:endParaRPr>
          </a:p>
          <a:p>
            <a:r>
              <a:rPr lang="en-GB" sz="2400" kern="1200" dirty="0">
                <a:solidFill>
                  <a:schemeClr val="tx1"/>
                </a:solidFill>
                <a:effectLst/>
                <a:latin typeface="Arial" charset="0"/>
                <a:ea typeface="+mn-ea"/>
                <a:cs typeface="Arial" charset="0"/>
              </a:rPr>
              <a:t>https://vle.york.ac.uk/bbcswebdav/institution/E-Learning%20Development%20Team/Internal/Evaluation/Case%20Studies/CaseStudy_HistTheory_Nov2009.pdf</a:t>
            </a:r>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17</a:t>
            </a:fld>
            <a:endParaRPr lang="en-GB"/>
          </a:p>
        </p:txBody>
      </p:sp>
    </p:spTree>
    <p:extLst>
      <p:ext uri="{BB962C8B-B14F-4D97-AF65-F5344CB8AC3E}">
        <p14:creationId xmlns:p14="http://schemas.microsoft.com/office/powerpoint/2010/main" val="1003776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(English – Global Lit) https://elearningyork.wordpress.com/learning-design-and-development/case-studies/supporting-student-development-with-public-blogging/ </a:t>
            </a:r>
          </a:p>
          <a:p>
            <a:endParaRPr lang="en-GB" dirty="0"/>
          </a:p>
          <a:p>
            <a:r>
              <a:rPr lang="en-GB" dirty="0"/>
              <a:t>(TYMS - </a:t>
            </a:r>
            <a:r>
              <a:rPr lang="en-GB" sz="2400" dirty="0"/>
              <a:t>Business Planning</a:t>
            </a:r>
            <a:r>
              <a:rPr lang="en-GB" dirty="0"/>
              <a:t>) https://elearningyork.wordpress.com/learning-design-and-development/case-studies/google-tools-for-group-work-business-planning-in-the-york-management-school/</a:t>
            </a:r>
          </a:p>
        </p:txBody>
      </p:sp>
      <p:sp>
        <p:nvSpPr>
          <p:cNvPr id="4" name="Slide Number Placeholder 3"/>
          <p:cNvSpPr>
            <a:spLocks noGrp="1"/>
          </p:cNvSpPr>
          <p:nvPr>
            <p:ph type="sldNum" sz="quarter" idx="10"/>
          </p:nvPr>
        </p:nvSpPr>
        <p:spPr/>
        <p:txBody>
          <a:bodyPr/>
          <a:lstStyle/>
          <a:p>
            <a:pPr>
              <a:defRPr/>
            </a:pPr>
            <a:fld id="{4F6AEAEC-B257-41AF-A674-766892E6E9A0}" type="slidenum">
              <a:rPr lang="en-GB" smtClean="0"/>
              <a:pPr>
                <a:defRPr/>
              </a:pPr>
              <a:t>18</a:t>
            </a:fld>
            <a:endParaRPr lang="en-GB"/>
          </a:p>
        </p:txBody>
      </p:sp>
    </p:spTree>
    <p:extLst>
      <p:ext uri="{BB962C8B-B14F-4D97-AF65-F5344CB8AC3E}">
        <p14:creationId xmlns:p14="http://schemas.microsoft.com/office/powerpoint/2010/main" val="1077321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pPr indent="265908">
              <a:spcBef>
                <a:spcPct val="50000"/>
              </a:spcBef>
              <a:defRPr/>
            </a:pPr>
            <a:r>
              <a:rPr lang="en-GB" sz="2400" dirty="0">
                <a:hlinkClick r:id="rId3"/>
              </a:rPr>
              <a:t>http://bit.ly/ytelhb-4-2</a:t>
            </a:r>
            <a:r>
              <a:rPr lang="en-GB" sz="2400" dirty="0"/>
              <a:t>   </a:t>
            </a:r>
            <a:r>
              <a:rPr lang="en-GB" sz="1400" dirty="0"/>
              <a:t>(Walker &amp; </a:t>
            </a:r>
            <a:r>
              <a:rPr lang="en-GB" sz="1400" dirty="0" err="1"/>
              <a:t>Baets</a:t>
            </a:r>
            <a:r>
              <a:rPr lang="en-GB" sz="1400" dirty="0"/>
              <a:t>, 2008)</a:t>
            </a:r>
            <a:endParaRPr lang="en-US" dirty="0"/>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21</a:t>
            </a:fld>
            <a:endParaRPr lang="en-GB"/>
          </a:p>
        </p:txBody>
      </p:sp>
    </p:spTree>
    <p:extLst>
      <p:ext uri="{BB962C8B-B14F-4D97-AF65-F5344CB8AC3E}">
        <p14:creationId xmlns:p14="http://schemas.microsoft.com/office/powerpoint/2010/main" val="4101210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kern="1200" dirty="0">
                <a:solidFill>
                  <a:schemeClr val="tx1"/>
                </a:solidFill>
                <a:effectLst/>
                <a:latin typeface="Arial" charset="0"/>
                <a:ea typeface="+mn-ea"/>
                <a:cs typeface="Arial" charset="0"/>
              </a:rPr>
              <a:t>Attention to:</a:t>
            </a:r>
          </a:p>
          <a:p>
            <a:endParaRPr lang="en-GB" sz="2400" kern="1200" dirty="0">
              <a:solidFill>
                <a:schemeClr val="tx1"/>
              </a:solidFill>
              <a:effectLst/>
              <a:latin typeface="Arial" charset="0"/>
              <a:ea typeface="+mn-ea"/>
              <a:cs typeface="Arial" charset="0"/>
            </a:endParaRPr>
          </a:p>
          <a:p>
            <a:r>
              <a:rPr lang="en-GB" sz="2400" kern="1200" dirty="0">
                <a:solidFill>
                  <a:schemeClr val="tx1"/>
                </a:solidFill>
                <a:effectLst/>
                <a:latin typeface="Arial" charset="0"/>
                <a:ea typeface="+mn-ea"/>
                <a:cs typeface="Arial" charset="0"/>
              </a:rPr>
              <a:t>Rationale: communicating that upfront to students; providing an interesting brief – based on authentic activities that will motivate students to participate and adopt targeted learning methods</a:t>
            </a:r>
          </a:p>
          <a:p>
            <a:endParaRPr lang="en-GB" sz="2400" kern="1200" dirty="0">
              <a:solidFill>
                <a:schemeClr val="tx1"/>
              </a:solidFill>
              <a:effectLst/>
              <a:latin typeface="Arial" charset="0"/>
              <a:ea typeface="+mn-ea"/>
              <a:cs typeface="Arial" charset="0"/>
            </a:endParaRPr>
          </a:p>
          <a:p>
            <a:r>
              <a:rPr lang="en-GB" sz="2400" kern="1200" dirty="0">
                <a:solidFill>
                  <a:schemeClr val="tx1"/>
                </a:solidFill>
                <a:effectLst/>
                <a:latin typeface="Arial" charset="0"/>
                <a:ea typeface="+mn-ea"/>
                <a:cs typeface="Arial" charset="0"/>
              </a:rPr>
              <a:t>Assessment design: attention to individual vs. group contributions &amp; accountability</a:t>
            </a:r>
          </a:p>
          <a:p>
            <a:endParaRPr lang="en-GB" sz="2400" kern="1200" dirty="0">
              <a:solidFill>
                <a:schemeClr val="tx1"/>
              </a:solidFill>
              <a:effectLst/>
              <a:latin typeface="Arial" charset="0"/>
              <a:ea typeface="+mn-ea"/>
              <a:cs typeface="Arial" charset="0"/>
            </a:endParaRPr>
          </a:p>
          <a:p>
            <a:r>
              <a:rPr lang="en-GB" sz="2400" kern="1200" dirty="0">
                <a:solidFill>
                  <a:schemeClr val="tx1"/>
                </a:solidFill>
                <a:effectLst/>
                <a:latin typeface="Arial" charset="0"/>
                <a:ea typeface="+mn-ea"/>
                <a:cs typeface="Arial" charset="0"/>
              </a:rPr>
              <a:t>Enculturation (effective induction) with clarity over expectations of task performance (outputs) and student roles  (can be dealt with during induction phase – offering formative feedback after induction / dummy task)</a:t>
            </a:r>
          </a:p>
          <a:p>
            <a:endParaRPr lang="en-GB" sz="2400" kern="1200" dirty="0">
              <a:solidFill>
                <a:schemeClr val="tx1"/>
              </a:solidFill>
              <a:effectLst/>
              <a:latin typeface="Arial" charset="0"/>
              <a:ea typeface="+mn-ea"/>
              <a:cs typeface="Arial" charset="0"/>
            </a:endParaRPr>
          </a:p>
          <a:p>
            <a:r>
              <a:rPr lang="en-GB" sz="2400" kern="1200" dirty="0">
                <a:solidFill>
                  <a:schemeClr val="tx1"/>
                </a:solidFill>
                <a:effectLst/>
                <a:latin typeface="Arial" charset="0"/>
                <a:ea typeface="+mn-ea"/>
                <a:cs typeface="Arial" charset="0"/>
              </a:rPr>
              <a:t>Effective facilitation- getting the balance right: offering reassurance vs. intervention</a:t>
            </a:r>
            <a:br>
              <a:rPr lang="en-GB" sz="2400" kern="1200" dirty="0">
                <a:solidFill>
                  <a:schemeClr val="tx1"/>
                </a:solidFill>
                <a:effectLst/>
                <a:latin typeface="Arial" charset="0"/>
                <a:ea typeface="+mn-ea"/>
                <a:cs typeface="Arial" charset="0"/>
              </a:rPr>
            </a:br>
            <a:r>
              <a:rPr lang="en-GB" sz="2400" kern="1200" dirty="0">
                <a:solidFill>
                  <a:schemeClr val="tx1"/>
                </a:solidFill>
                <a:effectLst/>
                <a:latin typeface="Arial" charset="0"/>
                <a:ea typeface="+mn-ea"/>
                <a:cs typeface="Arial" charset="0"/>
              </a:rPr>
              <a:t>role of tutor as ‘therapist’ and ‘process oriented supervisor’</a:t>
            </a:r>
          </a:p>
          <a:p>
            <a:endParaRPr lang="en-GB" dirty="0"/>
          </a:p>
        </p:txBody>
      </p:sp>
      <p:sp>
        <p:nvSpPr>
          <p:cNvPr id="4" name="Slide Number Placeholder 3"/>
          <p:cNvSpPr>
            <a:spLocks noGrp="1"/>
          </p:cNvSpPr>
          <p:nvPr>
            <p:ph type="sldNum" sz="quarter" idx="10"/>
          </p:nvPr>
        </p:nvSpPr>
        <p:spPr/>
        <p:txBody>
          <a:bodyPr/>
          <a:lstStyle/>
          <a:p>
            <a:pPr>
              <a:defRPr/>
            </a:pPr>
            <a:fld id="{4F6AEAEC-B257-41AF-A674-766892E6E9A0}" type="slidenum">
              <a:rPr lang="en-GB" smtClean="0"/>
              <a:pPr>
                <a:defRPr/>
              </a:pPr>
              <a:t>22</a:t>
            </a:fld>
            <a:endParaRPr lang="en-GB"/>
          </a:p>
        </p:txBody>
      </p:sp>
    </p:spTree>
    <p:extLst>
      <p:ext uri="{BB962C8B-B14F-4D97-AF65-F5344CB8AC3E}">
        <p14:creationId xmlns:p14="http://schemas.microsoft.com/office/powerpoint/2010/main" val="2092091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9D5AEA6D-1E7C-4837-8604-42AAA7507631}" type="slidenum">
              <a:rPr lang="en-GB" smtClean="0"/>
              <a:pPr/>
              <a:t>26</a:t>
            </a:fld>
            <a:endParaRPr lang="en-GB"/>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marL="0" indent="0" algn="l">
              <a:spcBef>
                <a:spcPct val="50000"/>
              </a:spcBef>
              <a:buFont typeface="Arial" panose="020B0604020202020204" pitchFamily="34" charset="0"/>
              <a:buNone/>
              <a:defRPr/>
            </a:pPr>
            <a:endParaRPr lang="en-US" dirty="0"/>
          </a:p>
        </p:txBody>
      </p:sp>
    </p:spTree>
    <p:extLst>
      <p:ext uri="{BB962C8B-B14F-4D97-AF65-F5344CB8AC3E}">
        <p14:creationId xmlns:p14="http://schemas.microsoft.com/office/powerpoint/2010/main" val="2398796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695575" y="511175"/>
            <a:ext cx="4527550" cy="2547938"/>
          </a:xfrm>
          <a:ln/>
        </p:spPr>
      </p:sp>
      <p:sp>
        <p:nvSpPr>
          <p:cNvPr id="31747" name="Notes Placeholder 2"/>
          <p:cNvSpPr>
            <a:spLocks noGrp="1"/>
          </p:cNvSpPr>
          <p:nvPr>
            <p:ph type="body" idx="1"/>
          </p:nvPr>
        </p:nvSpPr>
        <p:spPr>
          <a:ln/>
        </p:spPr>
        <p:txBody>
          <a:bodyPr/>
          <a:lstStyle/>
          <a:p>
            <a:r>
              <a:rPr lang="en-GB" sz="2400" kern="1200" dirty="0">
                <a:solidFill>
                  <a:schemeClr val="tx1"/>
                </a:solidFill>
                <a:effectLst/>
                <a:latin typeface="Arial" charset="0"/>
                <a:ea typeface="+mn-ea"/>
                <a:cs typeface="Arial" charset="0"/>
              </a:rPr>
              <a:t>https://elearningyork.wordpress.com/learning-design-and-development/technology-enhanced-learning-handbook/</a:t>
            </a:r>
          </a:p>
          <a:p>
            <a:r>
              <a:rPr lang="en-GB" sz="2400" b="0" dirty="0">
                <a:hlinkClick r:id="rId3" action="ppaction://hlinkfile"/>
              </a:rPr>
              <a:t>bit.ly/</a:t>
            </a:r>
            <a:r>
              <a:rPr lang="en-GB" sz="2400" b="0" dirty="0" err="1">
                <a:hlinkClick r:id="rId3" action="ppaction://hlinkfile"/>
              </a:rPr>
              <a:t>ytelhb</a:t>
            </a:r>
            <a:r>
              <a:rPr lang="en-GB" sz="2400" b="0" dirty="0">
                <a:hlinkClick r:id="rId3" action="ppaction://hlinkfile"/>
              </a:rPr>
              <a:t> </a:t>
            </a:r>
            <a:endParaRPr lang="en-GB" sz="2400" kern="1200" dirty="0">
              <a:solidFill>
                <a:schemeClr val="tx1"/>
              </a:solidFill>
              <a:effectLst/>
              <a:latin typeface="Arial" charset="0"/>
              <a:ea typeface="+mn-ea"/>
              <a:cs typeface="Arial" charset="0"/>
            </a:endParaRPr>
          </a:p>
        </p:txBody>
      </p:sp>
      <p:sp>
        <p:nvSpPr>
          <p:cNvPr id="33796" name="Slide Number Placeholder 3"/>
          <p:cNvSpPr>
            <a:spLocks noGrp="1"/>
          </p:cNvSpPr>
          <p:nvPr>
            <p:ph type="sldNum" sz="quarter" idx="5"/>
          </p:nvPr>
        </p:nvSpPr>
        <p:spPr>
          <a:noFill/>
        </p:spPr>
        <p:txBody>
          <a:bodyPr/>
          <a:lstStyle/>
          <a:p>
            <a:fld id="{AEEB6F64-8755-4A5D-9D5F-5BCEAE241B6C}" type="slidenum">
              <a:rPr lang="en-GB" smtClean="0"/>
              <a:pPr/>
              <a:t>27</a:t>
            </a:fld>
            <a:endParaRPr lang="en-GB"/>
          </a:p>
        </p:txBody>
      </p:sp>
    </p:spTree>
    <p:extLst>
      <p:ext uri="{BB962C8B-B14F-4D97-AF65-F5344CB8AC3E}">
        <p14:creationId xmlns:p14="http://schemas.microsoft.com/office/powerpoint/2010/main" val="2431051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2" name="Title 1"/>
          <p:cNvSpPr>
            <a:spLocks noGrp="1"/>
          </p:cNvSpPr>
          <p:nvPr>
            <p:ph type="ctrTitle"/>
          </p:nvPr>
        </p:nvSpPr>
        <p:spPr>
          <a:xfrm>
            <a:off x="1828681" y="4260855"/>
            <a:ext cx="20725051" cy="2940050"/>
          </a:xfrm>
        </p:spPr>
        <p:txBody>
          <a:bodyPr/>
          <a:lstStyle/>
          <a:p>
            <a:r>
              <a:rPr lang="en-US"/>
              <a:t>Click to edit Master title style</a:t>
            </a:r>
            <a:endParaRPr lang="en-GB"/>
          </a:p>
        </p:txBody>
      </p:sp>
      <p:sp>
        <p:nvSpPr>
          <p:cNvPr id="3" name="Subtitle 2"/>
          <p:cNvSpPr>
            <a:spLocks noGrp="1"/>
          </p:cNvSpPr>
          <p:nvPr>
            <p:ph type="subTitle" idx="1"/>
          </p:nvPr>
        </p:nvSpPr>
        <p:spPr>
          <a:xfrm>
            <a:off x="3657362" y="7772400"/>
            <a:ext cx="17067689" cy="3505200"/>
          </a:xfrm>
        </p:spPr>
        <p:txBody>
          <a:bodyPr/>
          <a:lstStyle>
            <a:lvl1pPr marL="0" indent="0" algn="ctr">
              <a:buNone/>
              <a:defRPr>
                <a:solidFill>
                  <a:srgbClr val="C0D0E2"/>
                </a:solidFill>
              </a:defRPr>
            </a:lvl1pPr>
            <a:lvl2pPr marL="914354" indent="0" algn="ctr">
              <a:buNone/>
              <a:defRPr/>
            </a:lvl2pPr>
            <a:lvl3pPr marL="1828709" indent="0" algn="ctr">
              <a:buNone/>
              <a:defRPr/>
            </a:lvl3pPr>
            <a:lvl4pPr marL="2743063" indent="0" algn="ctr">
              <a:buNone/>
              <a:defRPr/>
            </a:lvl4pPr>
            <a:lvl5pPr marL="3657417" indent="0" algn="ctr">
              <a:buNone/>
              <a:defRPr/>
            </a:lvl5pPr>
            <a:lvl6pPr marL="4571771" indent="0" algn="ctr">
              <a:buNone/>
              <a:defRPr/>
            </a:lvl6pPr>
            <a:lvl7pPr marL="5486126" indent="0" algn="ctr">
              <a:buNone/>
              <a:defRPr/>
            </a:lvl7pPr>
            <a:lvl8pPr marL="6400480" indent="0" algn="ctr">
              <a:buNone/>
              <a:defRPr/>
            </a:lvl8pPr>
            <a:lvl9pPr marL="7314834" indent="0" algn="ctr">
              <a:buNone/>
              <a:defRPr/>
            </a:lvl9pPr>
          </a:lstStyle>
          <a:p>
            <a:r>
              <a:rPr lang="en-US" dirty="0"/>
              <a:t>Click to edit Master subtitle style</a:t>
            </a:r>
            <a:endParaRPr lang="en-GB"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2827685" y="2289176"/>
            <a:ext cx="18811710" cy="9026524"/>
          </a:xfrm>
        </p:spPr>
        <p:txBody>
          <a:bodyPr/>
          <a:lstStyle>
            <a:lvl1pPr>
              <a:spcBef>
                <a:spcPts val="800"/>
              </a:spcBef>
              <a:spcAft>
                <a:spcPts val="800"/>
              </a:spcAft>
              <a:defRPr sz="5600">
                <a:latin typeface="Calibri" pitchFamily="34" charset="0"/>
                <a:cs typeface="Calibri" pitchFamily="34" charset="0"/>
              </a:defRPr>
            </a:lvl1pPr>
            <a:lvl2pPr>
              <a:spcBef>
                <a:spcPts val="200"/>
              </a:spcBef>
              <a:spcAft>
                <a:spcPts val="200"/>
              </a:spcAft>
              <a:defRPr sz="4800">
                <a:latin typeface="Calibri" pitchFamily="34" charset="0"/>
                <a:cs typeface="Calibri" pitchFamily="34" charset="0"/>
              </a:defRPr>
            </a:lvl2pPr>
            <a:lvl3pPr>
              <a:defRPr sz="4000">
                <a:latin typeface="Calibri" pitchFamily="34" charset="0"/>
                <a:cs typeface="Calibri" pitchFamily="34" charset="0"/>
              </a:defRPr>
            </a:lvl3pPr>
            <a:lvl4pPr>
              <a:defRPr sz="4000">
                <a:latin typeface="Calibri" pitchFamily="34" charset="0"/>
                <a:cs typeface="Calibri" pitchFamily="34" charset="0"/>
              </a:defRPr>
            </a:lvl4pPr>
            <a:lvl5pPr>
              <a:defRPr sz="4000">
                <a:latin typeface="Calibri" pitchFamily="34" charset="0"/>
                <a:cs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2" name="Title 1"/>
          <p:cNvSpPr>
            <a:spLocks noGrp="1"/>
          </p:cNvSpPr>
          <p:nvPr>
            <p:ph type="title"/>
          </p:nvPr>
        </p:nvSpPr>
        <p:spPr>
          <a:xfrm>
            <a:off x="1926043" y="8813805"/>
            <a:ext cx="20725051" cy="2724150"/>
          </a:xfrm>
        </p:spPr>
        <p:txBody>
          <a:bodyPr anchor="t"/>
          <a:lstStyle>
            <a:lvl1pPr algn="l">
              <a:defRPr sz="8000" b="1" cap="all">
                <a:solidFill>
                  <a:schemeClr val="bg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1926043" y="5813427"/>
            <a:ext cx="20725051" cy="3000374"/>
          </a:xfrm>
        </p:spPr>
        <p:txBody>
          <a:bodyPr anchor="b"/>
          <a:lstStyle>
            <a:lvl1pPr marL="0" indent="0">
              <a:buNone/>
              <a:defRPr sz="4000">
                <a:solidFill>
                  <a:srgbClr val="B5CFF5"/>
                </a:solidFill>
              </a:defRPr>
            </a:lvl1pPr>
            <a:lvl2pPr marL="914354" indent="0">
              <a:buNone/>
              <a:defRPr sz="3600"/>
            </a:lvl2pPr>
            <a:lvl3pPr marL="1828709" indent="0">
              <a:buNone/>
              <a:defRPr sz="3200"/>
            </a:lvl3pPr>
            <a:lvl4pPr marL="2743063" indent="0">
              <a:buNone/>
              <a:defRPr sz="2800"/>
            </a:lvl4pPr>
            <a:lvl5pPr marL="3657417" indent="0">
              <a:buNone/>
              <a:defRPr sz="2800"/>
            </a:lvl5pPr>
            <a:lvl6pPr marL="4571771" indent="0">
              <a:buNone/>
              <a:defRPr sz="2800"/>
            </a:lvl6pPr>
            <a:lvl7pPr marL="5486126" indent="0">
              <a:buNone/>
              <a:defRPr sz="2800"/>
            </a:lvl7pPr>
            <a:lvl8pPr marL="6400480" indent="0">
              <a:buNone/>
              <a:defRPr sz="2800"/>
            </a:lvl8pPr>
            <a:lvl9pPr marL="7314834" indent="0">
              <a:buNone/>
              <a:defRPr sz="2800"/>
            </a:lvl9pPr>
          </a:lstStyle>
          <a:p>
            <a:pPr lvl="0"/>
            <a:r>
              <a:rPr lang="en-US" dirty="0"/>
              <a:t>Click to edit Master text styles</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742028" y="2251076"/>
            <a:ext cx="8258696" cy="84963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2407095" y="2251076"/>
            <a:ext cx="8258694" cy="84963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121" y="228599"/>
            <a:ext cx="21944172" cy="1172731"/>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219124" y="2051917"/>
            <a:ext cx="10773133" cy="12795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124" y="3331441"/>
            <a:ext cx="10773133"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2385933" y="2051917"/>
            <a:ext cx="10777365" cy="12795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5933" y="3331441"/>
            <a:ext cx="1077736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2" name="Title 1"/>
          <p:cNvSpPr>
            <a:spLocks noGrp="1"/>
          </p:cNvSpPr>
          <p:nvPr>
            <p:ph type="title"/>
          </p:nvPr>
        </p:nvSpPr>
        <p:spPr>
          <a:xfrm>
            <a:off x="1219123" y="1267396"/>
            <a:ext cx="8021646" cy="2178546"/>
          </a:xfrm>
        </p:spPr>
        <p:txBody>
          <a:bodyPr anchor="b"/>
          <a:lstStyle>
            <a:lvl1pPr algn="l">
              <a:defRPr sz="4000" b="1">
                <a:solidFill>
                  <a:schemeClr val="bg1"/>
                </a:solidFill>
              </a:defRPr>
            </a:lvl1pPr>
          </a:lstStyle>
          <a:p>
            <a:r>
              <a:rPr lang="en-US"/>
              <a:t>Click to edit Master title style</a:t>
            </a:r>
            <a:endParaRPr lang="en-GB"/>
          </a:p>
        </p:txBody>
      </p:sp>
      <p:sp>
        <p:nvSpPr>
          <p:cNvPr id="3" name="Content Placeholder 2"/>
          <p:cNvSpPr>
            <a:spLocks noGrp="1"/>
          </p:cNvSpPr>
          <p:nvPr>
            <p:ph idx="1"/>
          </p:nvPr>
        </p:nvSpPr>
        <p:spPr>
          <a:xfrm>
            <a:off x="9532848" y="1267401"/>
            <a:ext cx="13630447" cy="10973089"/>
          </a:xfrm>
        </p:spPr>
        <p:txBody>
          <a:bodyPr/>
          <a:lstStyle>
            <a:lvl1pPr>
              <a:defRPr sz="6400">
                <a:solidFill>
                  <a:schemeClr val="bg1"/>
                </a:solidFill>
              </a:defRPr>
            </a:lvl1pPr>
            <a:lvl2pPr>
              <a:defRPr sz="5600">
                <a:solidFill>
                  <a:schemeClr val="bg1"/>
                </a:solidFill>
              </a:defRPr>
            </a:lvl2pPr>
            <a:lvl3pPr>
              <a:defRPr sz="4800">
                <a:solidFill>
                  <a:schemeClr val="bg1"/>
                </a:solidFill>
              </a:defRPr>
            </a:lvl3pPr>
            <a:lvl4pPr>
              <a:defRPr sz="4000">
                <a:solidFill>
                  <a:schemeClr val="bg1"/>
                </a:solidFill>
              </a:defRPr>
            </a:lvl4pPr>
            <a:lvl5pPr>
              <a:defRPr sz="4000">
                <a:solidFill>
                  <a:schemeClr val="bg1"/>
                </a:solidFill>
              </a:defRPr>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219123" y="3591501"/>
            <a:ext cx="8021646" cy="8648989"/>
          </a:xfrm>
        </p:spPr>
        <p:txBody>
          <a:bodyPr/>
          <a:lstStyle>
            <a:lvl1pPr marL="0" indent="0">
              <a:buNone/>
              <a:defRPr sz="2800">
                <a:solidFill>
                  <a:srgbClr val="B5CFF5"/>
                </a:solidFill>
              </a:defRPr>
            </a:lvl1pPr>
            <a:lvl2pPr marL="914354" indent="0">
              <a:buNone/>
              <a:defRPr sz="2400"/>
            </a:lvl2pPr>
            <a:lvl3pPr marL="1828709" indent="0">
              <a:buNone/>
              <a:defRPr sz="2000"/>
            </a:lvl3pPr>
            <a:lvl4pPr marL="2743063" indent="0">
              <a:buNone/>
              <a:defRPr sz="1800"/>
            </a:lvl4pPr>
            <a:lvl5pPr marL="3657417" indent="0">
              <a:buNone/>
              <a:defRPr sz="1800"/>
            </a:lvl5pPr>
            <a:lvl6pPr marL="4571771" indent="0">
              <a:buNone/>
              <a:defRPr sz="1800"/>
            </a:lvl6pPr>
            <a:lvl7pPr marL="5486126" indent="0">
              <a:buNone/>
              <a:defRPr sz="1800"/>
            </a:lvl7pPr>
            <a:lvl8pPr marL="6400480" indent="0">
              <a:buNone/>
              <a:defRPr sz="1800"/>
            </a:lvl8pPr>
            <a:lvl9pPr marL="7314834" indent="0">
              <a:buNone/>
              <a:defRPr sz="1800"/>
            </a:lvl9pPr>
          </a:lstStyle>
          <a:p>
            <a:pPr lvl="0"/>
            <a:r>
              <a:rPr lang="en-US"/>
              <a:t>Click to edit Master text styles</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2" name="Title 1"/>
          <p:cNvSpPr>
            <a:spLocks noGrp="1"/>
          </p:cNvSpPr>
          <p:nvPr>
            <p:ph type="title"/>
          </p:nvPr>
        </p:nvSpPr>
        <p:spPr>
          <a:xfrm>
            <a:off x="1205344" y="9476509"/>
            <a:ext cx="21924819" cy="1133476"/>
          </a:xfrm>
        </p:spPr>
        <p:txBody>
          <a:bodyPr anchor="b"/>
          <a:lstStyle>
            <a:lvl1pPr algn="l">
              <a:defRPr sz="4000" b="1">
                <a:solidFill>
                  <a:schemeClr val="bg1"/>
                </a:solidFill>
              </a:defRPr>
            </a:lvl1pPr>
          </a:lstStyle>
          <a:p>
            <a:r>
              <a:rPr lang="en-US"/>
              <a:t>Click to edit Master title style</a:t>
            </a:r>
            <a:endParaRPr lang="en-GB"/>
          </a:p>
        </p:txBody>
      </p:sp>
      <p:sp>
        <p:nvSpPr>
          <p:cNvPr id="3" name="Picture Placeholder 2"/>
          <p:cNvSpPr>
            <a:spLocks noGrp="1"/>
          </p:cNvSpPr>
          <p:nvPr>
            <p:ph type="pic" idx="1"/>
          </p:nvPr>
        </p:nvSpPr>
        <p:spPr>
          <a:xfrm>
            <a:off x="1205344" y="1100859"/>
            <a:ext cx="21924819" cy="8229600"/>
          </a:xfrm>
        </p:spPr>
        <p:txBody>
          <a:bodyPr/>
          <a:lstStyle>
            <a:lvl1pPr marL="0" indent="0">
              <a:buNone/>
              <a:defRPr sz="6400">
                <a:solidFill>
                  <a:srgbClr val="B5CFF5"/>
                </a:solidFill>
              </a:defRPr>
            </a:lvl1pPr>
            <a:lvl2pPr marL="914354" indent="0">
              <a:buNone/>
              <a:defRPr sz="5600"/>
            </a:lvl2pPr>
            <a:lvl3pPr marL="1828709" indent="0">
              <a:buNone/>
              <a:defRPr sz="4800"/>
            </a:lvl3pPr>
            <a:lvl4pPr marL="2743063" indent="0">
              <a:buNone/>
              <a:defRPr sz="4000"/>
            </a:lvl4pPr>
            <a:lvl5pPr marL="3657417" indent="0">
              <a:buNone/>
              <a:defRPr sz="4000"/>
            </a:lvl5pPr>
            <a:lvl6pPr marL="4571771" indent="0">
              <a:buNone/>
              <a:defRPr sz="4000"/>
            </a:lvl6pPr>
            <a:lvl7pPr marL="5486126" indent="0">
              <a:buNone/>
              <a:defRPr sz="4000"/>
            </a:lvl7pPr>
            <a:lvl8pPr marL="6400480" indent="0">
              <a:buNone/>
              <a:defRPr sz="4000"/>
            </a:lvl8pPr>
            <a:lvl9pPr marL="7314834" indent="0">
              <a:buNone/>
              <a:defRPr sz="4000"/>
            </a:lvl9pPr>
          </a:lstStyle>
          <a:p>
            <a:pPr lvl="0"/>
            <a:endParaRPr lang="en-GB" noProof="0"/>
          </a:p>
        </p:txBody>
      </p:sp>
      <p:sp>
        <p:nvSpPr>
          <p:cNvPr id="4" name="Text Placeholder 3"/>
          <p:cNvSpPr>
            <a:spLocks noGrp="1"/>
          </p:cNvSpPr>
          <p:nvPr>
            <p:ph type="body" sz="half" idx="2"/>
          </p:nvPr>
        </p:nvSpPr>
        <p:spPr>
          <a:xfrm>
            <a:off x="1205344" y="10609985"/>
            <a:ext cx="21924819" cy="1609724"/>
          </a:xfrm>
        </p:spPr>
        <p:txBody>
          <a:bodyPr/>
          <a:lstStyle>
            <a:lvl1pPr marL="0" indent="0">
              <a:buNone/>
              <a:defRPr sz="2800">
                <a:solidFill>
                  <a:srgbClr val="B5CFF5"/>
                </a:solidFill>
              </a:defRPr>
            </a:lvl1pPr>
            <a:lvl2pPr marL="914354" indent="0">
              <a:buNone/>
              <a:defRPr sz="2400"/>
            </a:lvl2pPr>
            <a:lvl3pPr marL="1828709" indent="0">
              <a:buNone/>
              <a:defRPr sz="2000"/>
            </a:lvl3pPr>
            <a:lvl4pPr marL="2743063" indent="0">
              <a:buNone/>
              <a:defRPr sz="1800"/>
            </a:lvl4pPr>
            <a:lvl5pPr marL="3657417" indent="0">
              <a:buNone/>
              <a:defRPr sz="1800"/>
            </a:lvl5pPr>
            <a:lvl6pPr marL="4571771" indent="0">
              <a:buNone/>
              <a:defRPr sz="1800"/>
            </a:lvl6pPr>
            <a:lvl7pPr marL="5486126" indent="0">
              <a:buNone/>
              <a:defRPr sz="1800"/>
            </a:lvl7pPr>
            <a:lvl8pPr marL="6400480" indent="0">
              <a:buNone/>
              <a:defRPr sz="1800"/>
            </a:lvl8pPr>
            <a:lvl9pPr marL="7314834" indent="0">
              <a:buNone/>
              <a:defRPr sz="1800"/>
            </a:lvl9pPr>
          </a:lstStyle>
          <a:p>
            <a:pPr lvl="0"/>
            <a:r>
              <a:rPr lang="en-US"/>
              <a:t>Click to edit Master text styles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2" name="Vertical Title 1"/>
          <p:cNvSpPr>
            <a:spLocks noGrp="1"/>
          </p:cNvSpPr>
          <p:nvPr>
            <p:ph type="title" orient="vert"/>
          </p:nvPr>
        </p:nvSpPr>
        <p:spPr>
          <a:xfrm>
            <a:off x="17126951" y="1252682"/>
            <a:ext cx="5486043" cy="10658476"/>
          </a:xfrm>
        </p:spPr>
        <p:txBody>
          <a:bodyPr vert="eaVert"/>
          <a:lstStyle>
            <a:lvl1pPr>
              <a:defRPr>
                <a:solidFill>
                  <a:schemeClr val="bg1"/>
                </a:solidFill>
              </a:defRPr>
            </a:lvl1pPr>
          </a:lstStyle>
          <a:p>
            <a:r>
              <a:rPr lang="en-US"/>
              <a:t>Click to edit Master title style</a:t>
            </a:r>
            <a:endParaRPr lang="en-GB"/>
          </a:p>
        </p:txBody>
      </p:sp>
      <p:sp>
        <p:nvSpPr>
          <p:cNvPr id="3" name="Vertical Text Placeholder 2"/>
          <p:cNvSpPr>
            <a:spLocks noGrp="1"/>
          </p:cNvSpPr>
          <p:nvPr>
            <p:ph type="body" orient="vert" idx="1"/>
          </p:nvPr>
        </p:nvSpPr>
        <p:spPr>
          <a:xfrm>
            <a:off x="668823" y="1252682"/>
            <a:ext cx="16051755" cy="10658476"/>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681" y="4260855"/>
            <a:ext cx="20725051" cy="2940050"/>
          </a:xfrm>
        </p:spPr>
        <p:txBody>
          <a:bodyPr/>
          <a:lstStyle/>
          <a:p>
            <a:r>
              <a:rPr lang="en-US"/>
              <a:t>Click to edit Master title style</a:t>
            </a:r>
            <a:endParaRPr lang="en-GB"/>
          </a:p>
        </p:txBody>
      </p:sp>
      <p:sp>
        <p:nvSpPr>
          <p:cNvPr id="3" name="Subtitle 2"/>
          <p:cNvSpPr>
            <a:spLocks noGrp="1"/>
          </p:cNvSpPr>
          <p:nvPr>
            <p:ph type="subTitle" idx="1"/>
          </p:nvPr>
        </p:nvSpPr>
        <p:spPr>
          <a:xfrm>
            <a:off x="3657362" y="7772400"/>
            <a:ext cx="17067689" cy="3505200"/>
          </a:xfrm>
        </p:spPr>
        <p:txBody>
          <a:bodyPr/>
          <a:lstStyle>
            <a:lvl1pPr marL="0" indent="0" algn="ctr">
              <a:buNone/>
              <a:defRPr/>
            </a:lvl1pPr>
            <a:lvl2pPr marL="914354" indent="0" algn="ctr">
              <a:buNone/>
              <a:defRPr/>
            </a:lvl2pPr>
            <a:lvl3pPr marL="1828709" indent="0" algn="ctr">
              <a:buNone/>
              <a:defRPr/>
            </a:lvl3pPr>
            <a:lvl4pPr marL="2743063" indent="0" algn="ctr">
              <a:buNone/>
              <a:defRPr/>
            </a:lvl4pPr>
            <a:lvl5pPr marL="3657417" indent="0" algn="ctr">
              <a:buNone/>
              <a:defRPr/>
            </a:lvl5pPr>
            <a:lvl6pPr marL="4571771" indent="0" algn="ctr">
              <a:buNone/>
              <a:defRPr/>
            </a:lvl6pPr>
            <a:lvl7pPr marL="5486126" indent="0" algn="ctr">
              <a:buNone/>
              <a:defRPr/>
            </a:lvl7pPr>
            <a:lvl8pPr marL="6400480" indent="0" algn="ctr">
              <a:buNone/>
              <a:defRPr/>
            </a:lvl8pPr>
            <a:lvl9pPr marL="7314834" indent="0" algn="ctr">
              <a:buNone/>
              <a:defRPr/>
            </a:lvl9pPr>
          </a:lstStyle>
          <a:p>
            <a:r>
              <a:rPr lang="en-US"/>
              <a:t>Click to edit Master subtitle style</a:t>
            </a:r>
            <a:endParaRPr lang="en-GB"/>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043" y="8813805"/>
            <a:ext cx="20725051" cy="2724150"/>
          </a:xfrm>
        </p:spPr>
        <p:txBody>
          <a:bodyPr anchor="t"/>
          <a:lstStyle>
            <a:lvl1pPr algn="l">
              <a:defRPr sz="8000" b="1" cap="all"/>
            </a:lvl1pPr>
          </a:lstStyle>
          <a:p>
            <a:r>
              <a:rPr lang="en-US"/>
              <a:t>Click to edit Master title style</a:t>
            </a:r>
            <a:endParaRPr lang="en-GB"/>
          </a:p>
        </p:txBody>
      </p:sp>
      <p:sp>
        <p:nvSpPr>
          <p:cNvPr id="3" name="Text Placeholder 2"/>
          <p:cNvSpPr>
            <a:spLocks noGrp="1"/>
          </p:cNvSpPr>
          <p:nvPr>
            <p:ph type="body" idx="1"/>
          </p:nvPr>
        </p:nvSpPr>
        <p:spPr>
          <a:xfrm>
            <a:off x="1926043" y="5813427"/>
            <a:ext cx="20725051" cy="3000374"/>
          </a:xfrm>
        </p:spPr>
        <p:txBody>
          <a:bodyPr anchor="b"/>
          <a:lstStyle>
            <a:lvl1pPr marL="0" indent="0">
              <a:buNone/>
              <a:defRPr sz="4000"/>
            </a:lvl1pPr>
            <a:lvl2pPr marL="914354" indent="0">
              <a:buNone/>
              <a:defRPr sz="3600"/>
            </a:lvl2pPr>
            <a:lvl3pPr marL="1828709" indent="0">
              <a:buNone/>
              <a:defRPr sz="3200"/>
            </a:lvl3pPr>
            <a:lvl4pPr marL="2743063" indent="0">
              <a:buNone/>
              <a:defRPr sz="2800"/>
            </a:lvl4pPr>
            <a:lvl5pPr marL="3657417" indent="0">
              <a:buNone/>
              <a:defRPr sz="2800"/>
            </a:lvl5pPr>
            <a:lvl6pPr marL="4571771" indent="0">
              <a:buNone/>
              <a:defRPr sz="2800"/>
            </a:lvl6pPr>
            <a:lvl7pPr marL="5486126" indent="0">
              <a:buNone/>
              <a:defRPr sz="2800"/>
            </a:lvl7pPr>
            <a:lvl8pPr marL="6400480" indent="0">
              <a:buNone/>
              <a:defRPr sz="2800"/>
            </a:lvl8pPr>
            <a:lvl9pPr marL="7314834" indent="0">
              <a:buNone/>
              <a:defRPr sz="2800"/>
            </a:lvl9pPr>
          </a:lstStyle>
          <a:p>
            <a:pPr lvl="0"/>
            <a:r>
              <a:rPr lang="en-US"/>
              <a:t>Click to edit Master text styles</a:t>
            </a: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742028" y="2251076"/>
            <a:ext cx="8258696" cy="84963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2407095" y="2251076"/>
            <a:ext cx="8258694" cy="84963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121" y="549276"/>
            <a:ext cx="21944172" cy="2286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219124" y="3070226"/>
            <a:ext cx="10773133" cy="12795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124" y="4349750"/>
            <a:ext cx="10773133"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2385933" y="3070226"/>
            <a:ext cx="10777365" cy="12795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5933" y="4349750"/>
            <a:ext cx="1077736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123" y="546100"/>
            <a:ext cx="8021646" cy="2324100"/>
          </a:xfrm>
        </p:spPr>
        <p:txBody>
          <a:bodyPr anchor="b"/>
          <a:lstStyle>
            <a:lvl1pPr algn="l">
              <a:defRPr sz="4000" b="1"/>
            </a:lvl1pPr>
          </a:lstStyle>
          <a:p>
            <a:r>
              <a:rPr lang="en-US"/>
              <a:t>Click to edit Master title style</a:t>
            </a:r>
            <a:endParaRPr lang="en-GB"/>
          </a:p>
        </p:txBody>
      </p:sp>
      <p:sp>
        <p:nvSpPr>
          <p:cNvPr id="3" name="Content Placeholder 2"/>
          <p:cNvSpPr>
            <a:spLocks noGrp="1"/>
          </p:cNvSpPr>
          <p:nvPr>
            <p:ph idx="1"/>
          </p:nvPr>
        </p:nvSpPr>
        <p:spPr>
          <a:xfrm>
            <a:off x="9532848" y="546105"/>
            <a:ext cx="13630447"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219123" y="2870205"/>
            <a:ext cx="8021646" cy="9382126"/>
          </a:xfrm>
        </p:spPr>
        <p:txBody>
          <a:bodyPr/>
          <a:lstStyle>
            <a:lvl1pPr marL="0" indent="0">
              <a:buNone/>
              <a:defRPr sz="2800"/>
            </a:lvl1pPr>
            <a:lvl2pPr marL="914354" indent="0">
              <a:buNone/>
              <a:defRPr sz="2400"/>
            </a:lvl2pPr>
            <a:lvl3pPr marL="1828709" indent="0">
              <a:buNone/>
              <a:defRPr sz="2000"/>
            </a:lvl3pPr>
            <a:lvl4pPr marL="2743063" indent="0">
              <a:buNone/>
              <a:defRPr sz="1800"/>
            </a:lvl4pPr>
            <a:lvl5pPr marL="3657417" indent="0">
              <a:buNone/>
              <a:defRPr sz="1800"/>
            </a:lvl5pPr>
            <a:lvl6pPr marL="4571771" indent="0">
              <a:buNone/>
              <a:defRPr sz="1800"/>
            </a:lvl6pPr>
            <a:lvl7pPr marL="5486126" indent="0">
              <a:buNone/>
              <a:defRPr sz="1800"/>
            </a:lvl7pPr>
            <a:lvl8pPr marL="6400480" indent="0">
              <a:buNone/>
              <a:defRPr sz="1800"/>
            </a:lvl8pPr>
            <a:lvl9pPr marL="7314834" indent="0">
              <a:buNone/>
              <a:defRPr sz="1800"/>
            </a:lvl9pPr>
          </a:lstStyle>
          <a:p>
            <a:pPr lvl="0"/>
            <a:r>
              <a:rPr lang="en-US"/>
              <a:t>Click to edit Master text styles</a:t>
            </a: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123" y="9601200"/>
            <a:ext cx="14629448" cy="1133476"/>
          </a:xfrm>
        </p:spPr>
        <p:txBody>
          <a:bodyPr anchor="b"/>
          <a:lstStyle>
            <a:lvl1pPr algn="l">
              <a:defRPr sz="4000" b="1"/>
            </a:lvl1pPr>
          </a:lstStyle>
          <a:p>
            <a:r>
              <a:rPr lang="en-US"/>
              <a:t>Click to edit Master title style</a:t>
            </a:r>
            <a:endParaRPr lang="en-GB"/>
          </a:p>
        </p:txBody>
      </p:sp>
      <p:sp>
        <p:nvSpPr>
          <p:cNvPr id="3" name="Picture Placeholder 2"/>
          <p:cNvSpPr>
            <a:spLocks noGrp="1"/>
          </p:cNvSpPr>
          <p:nvPr>
            <p:ph type="pic" idx="1"/>
          </p:nvPr>
        </p:nvSpPr>
        <p:spPr>
          <a:xfrm>
            <a:off x="4779123" y="1225550"/>
            <a:ext cx="14629448" cy="8229600"/>
          </a:xfrm>
        </p:spPr>
        <p:txBody>
          <a:bodyPr/>
          <a:lstStyle>
            <a:lvl1pPr marL="0" indent="0">
              <a:buNone/>
              <a:defRPr sz="6400"/>
            </a:lvl1pPr>
            <a:lvl2pPr marL="914354" indent="0">
              <a:buNone/>
              <a:defRPr sz="5600"/>
            </a:lvl2pPr>
            <a:lvl3pPr marL="1828709" indent="0">
              <a:buNone/>
              <a:defRPr sz="4800"/>
            </a:lvl3pPr>
            <a:lvl4pPr marL="2743063" indent="0">
              <a:buNone/>
              <a:defRPr sz="4000"/>
            </a:lvl4pPr>
            <a:lvl5pPr marL="3657417" indent="0">
              <a:buNone/>
              <a:defRPr sz="4000"/>
            </a:lvl5pPr>
            <a:lvl6pPr marL="4571771" indent="0">
              <a:buNone/>
              <a:defRPr sz="4000"/>
            </a:lvl6pPr>
            <a:lvl7pPr marL="5486126" indent="0">
              <a:buNone/>
              <a:defRPr sz="4000"/>
            </a:lvl7pPr>
            <a:lvl8pPr marL="6400480" indent="0">
              <a:buNone/>
              <a:defRPr sz="4000"/>
            </a:lvl8pPr>
            <a:lvl9pPr marL="7314834" indent="0">
              <a:buNone/>
              <a:defRPr sz="4000"/>
            </a:lvl9pPr>
          </a:lstStyle>
          <a:p>
            <a:pPr lvl="0"/>
            <a:endParaRPr lang="en-GB" noProof="0"/>
          </a:p>
        </p:txBody>
      </p:sp>
      <p:sp>
        <p:nvSpPr>
          <p:cNvPr id="4" name="Text Placeholder 3"/>
          <p:cNvSpPr>
            <a:spLocks noGrp="1"/>
          </p:cNvSpPr>
          <p:nvPr>
            <p:ph type="body" sz="half" idx="2"/>
          </p:nvPr>
        </p:nvSpPr>
        <p:spPr>
          <a:xfrm>
            <a:off x="4779123" y="10734676"/>
            <a:ext cx="14629448" cy="1609724"/>
          </a:xfrm>
        </p:spPr>
        <p:txBody>
          <a:bodyPr/>
          <a:lstStyle>
            <a:lvl1pPr marL="0" indent="0">
              <a:buNone/>
              <a:defRPr sz="2800"/>
            </a:lvl1pPr>
            <a:lvl2pPr marL="914354" indent="0">
              <a:buNone/>
              <a:defRPr sz="2400"/>
            </a:lvl2pPr>
            <a:lvl3pPr marL="1828709" indent="0">
              <a:buNone/>
              <a:defRPr sz="2000"/>
            </a:lvl3pPr>
            <a:lvl4pPr marL="2743063" indent="0">
              <a:buNone/>
              <a:defRPr sz="1800"/>
            </a:lvl4pPr>
            <a:lvl5pPr marL="3657417" indent="0">
              <a:buNone/>
              <a:defRPr sz="1800"/>
            </a:lvl5pPr>
            <a:lvl6pPr marL="4571771" indent="0">
              <a:buNone/>
              <a:defRPr sz="1800"/>
            </a:lvl6pPr>
            <a:lvl7pPr marL="5486126" indent="0">
              <a:buNone/>
              <a:defRPr sz="1800"/>
            </a:lvl7pPr>
            <a:lvl8pPr marL="6400480" indent="0">
              <a:buNone/>
              <a:defRPr sz="1800"/>
            </a:lvl8pPr>
            <a:lvl9pPr marL="7314834" indent="0">
              <a:buNone/>
              <a:defRPr sz="1800"/>
            </a:lvl9pPr>
          </a:lstStyle>
          <a:p>
            <a:pPr lvl="0"/>
            <a:r>
              <a:rPr lang="en-US"/>
              <a:t>Click to edit Master text styles</a:t>
            </a: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126951" y="88900"/>
            <a:ext cx="5486043" cy="10658476"/>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68823" y="88900"/>
            <a:ext cx="16051755" cy="106584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2" name="Title 1"/>
          <p:cNvSpPr>
            <a:spLocks noGrp="1"/>
          </p:cNvSpPr>
          <p:nvPr>
            <p:ph type="ctrTitle"/>
          </p:nvPr>
        </p:nvSpPr>
        <p:spPr>
          <a:xfrm>
            <a:off x="1828681" y="4260855"/>
            <a:ext cx="20725051" cy="2940050"/>
          </a:xfrm>
        </p:spPr>
        <p:txBody>
          <a:bodyPr/>
          <a:lstStyle>
            <a:lvl1pPr algn="ctr">
              <a:defRPr sz="560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3657362" y="7772400"/>
            <a:ext cx="17067689" cy="3505200"/>
          </a:xfrm>
        </p:spPr>
        <p:txBody>
          <a:bodyPr/>
          <a:lstStyle>
            <a:lvl1pPr marL="0" indent="0" algn="ctr">
              <a:buNone/>
              <a:defRPr/>
            </a:lvl1pPr>
            <a:lvl2pPr marL="914354" indent="0" algn="ctr">
              <a:buNone/>
              <a:defRPr/>
            </a:lvl2pPr>
            <a:lvl3pPr marL="1828709" indent="0" algn="ctr">
              <a:buNone/>
              <a:defRPr/>
            </a:lvl3pPr>
            <a:lvl4pPr marL="2743063" indent="0" algn="ctr">
              <a:buNone/>
              <a:defRPr/>
            </a:lvl4pPr>
            <a:lvl5pPr marL="3657417" indent="0" algn="ctr">
              <a:buNone/>
              <a:defRPr/>
            </a:lvl5pPr>
            <a:lvl6pPr marL="4571771" indent="0" algn="ctr">
              <a:buNone/>
              <a:defRPr/>
            </a:lvl6pPr>
            <a:lvl7pPr marL="5486126" indent="0" algn="ctr">
              <a:buNone/>
              <a:defRPr/>
            </a:lvl7pPr>
            <a:lvl8pPr marL="6400480" indent="0" algn="ctr">
              <a:buNone/>
              <a:defRPr/>
            </a:lvl8pPr>
            <a:lvl9pPr marL="7314834"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347913672"/>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endParaRPr lang="en-GB" dirty="0"/>
          </a:p>
        </p:txBody>
      </p:sp>
      <p:sp>
        <p:nvSpPr>
          <p:cNvPr id="3" name="Content Placeholder 2"/>
          <p:cNvSpPr>
            <a:spLocks noGrp="1"/>
          </p:cNvSpPr>
          <p:nvPr>
            <p:ph idx="1"/>
          </p:nvPr>
        </p:nvSpPr>
        <p:spPr>
          <a:xfrm>
            <a:off x="2827685" y="2422526"/>
            <a:ext cx="18811710" cy="9026524"/>
          </a:xfrm>
        </p:spPr>
        <p:txBody>
          <a:bodyPr/>
          <a:lstStyle>
            <a:lvl1pPr>
              <a:spcBef>
                <a:spcPts val="800"/>
              </a:spcBef>
              <a:spcAft>
                <a:spcPts val="800"/>
              </a:spcAft>
              <a:defRPr sz="5600">
                <a:latin typeface="Calibri" pitchFamily="34" charset="0"/>
                <a:cs typeface="Calibri" pitchFamily="34" charset="0"/>
              </a:defRPr>
            </a:lvl1pPr>
            <a:lvl2pPr>
              <a:spcBef>
                <a:spcPts val="200"/>
              </a:spcBef>
              <a:spcAft>
                <a:spcPts val="200"/>
              </a:spcAft>
              <a:defRPr sz="4800">
                <a:latin typeface="Calibri" pitchFamily="34" charset="0"/>
                <a:cs typeface="Calibri" pitchFamily="34" charset="0"/>
              </a:defRPr>
            </a:lvl2pPr>
            <a:lvl3pPr>
              <a:defRPr sz="4000">
                <a:latin typeface="Calibri" pitchFamily="34" charset="0"/>
                <a:cs typeface="Calibri" pitchFamily="34" charset="0"/>
              </a:defRPr>
            </a:lvl3pPr>
            <a:lvl4pPr>
              <a:defRPr sz="4000">
                <a:latin typeface="Calibri" pitchFamily="34" charset="0"/>
                <a:cs typeface="Calibri" pitchFamily="34" charset="0"/>
              </a:defRPr>
            </a:lvl4pPr>
            <a:lvl5pPr>
              <a:defRPr sz="4000">
                <a:latin typeface="Calibri" pitchFamily="34" charset="0"/>
                <a:cs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9482338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70014" y="2289179"/>
            <a:ext cx="18464596" cy="138747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edit Master text styles</a:t>
            </a:r>
          </a:p>
        </p:txBody>
      </p:sp>
      <p:sp>
        <p:nvSpPr>
          <p:cNvPr id="4" name="Content Placeholder 3"/>
          <p:cNvSpPr>
            <a:spLocks noGrp="1"/>
          </p:cNvSpPr>
          <p:nvPr>
            <p:ph sz="half" idx="2"/>
          </p:nvPr>
        </p:nvSpPr>
        <p:spPr>
          <a:xfrm>
            <a:off x="2870014" y="3930650"/>
            <a:ext cx="18464596"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p:cNvSpPr>
            <a:spLocks noGrp="1"/>
          </p:cNvSpPr>
          <p:nvPr>
            <p:ph type="title"/>
          </p:nvPr>
        </p:nvSpPr>
        <p:spPr>
          <a:xfrm>
            <a:off x="541831" y="-35792"/>
            <a:ext cx="21944172" cy="1701800"/>
          </a:xfrm>
        </p:spPr>
        <p:txBody>
          <a:bodyPr/>
          <a:lstStyle/>
          <a:p>
            <a:r>
              <a:rPr lang="en-US"/>
              <a:t>Click to edit Master title style</a:t>
            </a:r>
            <a:endParaRPr lang="en-GB"/>
          </a:p>
        </p:txBody>
      </p:sp>
    </p:spTree>
    <p:extLst>
      <p:ext uri="{BB962C8B-B14F-4D97-AF65-F5344CB8AC3E}">
        <p14:creationId xmlns:p14="http://schemas.microsoft.com/office/powerpoint/2010/main" val="19055441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742028" y="2536826"/>
            <a:ext cx="8258696" cy="84963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2407095" y="2536826"/>
            <a:ext cx="8258694" cy="84963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7539661"/>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24" y="2193926"/>
            <a:ext cx="10773133" cy="12795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124" y="3473450"/>
            <a:ext cx="10773133"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2385933" y="2193926"/>
            <a:ext cx="10777365" cy="12795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5933" y="3473450"/>
            <a:ext cx="1077736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p:cNvSpPr>
            <a:spLocks noGrp="1"/>
          </p:cNvSpPr>
          <p:nvPr>
            <p:ph type="title"/>
          </p:nvPr>
        </p:nvSpPr>
        <p:spPr>
          <a:xfrm>
            <a:off x="541831" y="-35792"/>
            <a:ext cx="21944172" cy="1701800"/>
          </a:xfrm>
        </p:spPr>
        <p:txBody>
          <a:bodyPr/>
          <a:lstStyle/>
          <a:p>
            <a:r>
              <a:rPr lang="en-US"/>
              <a:t>Click to edit Master title style</a:t>
            </a:r>
            <a:endParaRPr lang="en-GB"/>
          </a:p>
        </p:txBody>
      </p:sp>
    </p:spTree>
    <p:extLst>
      <p:ext uri="{BB962C8B-B14F-4D97-AF65-F5344CB8AC3E}">
        <p14:creationId xmlns:p14="http://schemas.microsoft.com/office/powerpoint/2010/main" val="354517624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96216324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6" name="Rectangle 5"/>
          <p:cNvSpPr/>
          <p:nvPr userDrawn="1"/>
        </p:nvSpPr>
        <p:spPr>
          <a:xfrm rot="16200000">
            <a:off x="11187178" y="-2460946"/>
            <a:ext cx="2009643" cy="24819428"/>
          </a:xfrm>
          <a:prstGeom prst="rect">
            <a:avLst/>
          </a:prstGeom>
          <a:solidFill>
            <a:srgbClr val="C0D0E2">
              <a:alpha val="60000"/>
            </a:srgbClr>
          </a:solidFill>
          <a:ln w="19050">
            <a:solidFill>
              <a:schemeClr val="tx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 name="Title 1"/>
          <p:cNvSpPr>
            <a:spLocks noGrp="1"/>
          </p:cNvSpPr>
          <p:nvPr>
            <p:ph type="ctrTitle"/>
          </p:nvPr>
        </p:nvSpPr>
        <p:spPr>
          <a:xfrm>
            <a:off x="1828681" y="8943946"/>
            <a:ext cx="19598759" cy="2009644"/>
          </a:xfrm>
        </p:spPr>
        <p:txBody>
          <a:bodyPr/>
          <a:lstStyle>
            <a:lvl1pPr algn="l">
              <a:defRPr sz="5600">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18474779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Tree>
    <p:extLst>
      <p:ext uri="{BB962C8B-B14F-4D97-AF65-F5344CB8AC3E}">
        <p14:creationId xmlns:p14="http://schemas.microsoft.com/office/powerpoint/2010/main" val="1691527245"/>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Tree>
    <p:extLst>
      <p:ext uri="{BB962C8B-B14F-4D97-AF65-F5344CB8AC3E}">
        <p14:creationId xmlns:p14="http://schemas.microsoft.com/office/powerpoint/2010/main" val="162245421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6" name="Rectangle 5"/>
          <p:cNvSpPr>
            <a:spLocks noChangeArrowheads="1"/>
          </p:cNvSpPr>
          <p:nvPr userDrawn="1"/>
        </p:nvSpPr>
        <p:spPr bwMode="auto">
          <a:xfrm>
            <a:off x="2173510" y="-151941"/>
            <a:ext cx="6705163" cy="14229424"/>
          </a:xfrm>
          <a:prstGeom prst="rect">
            <a:avLst/>
          </a:prstGeom>
          <a:solidFill>
            <a:schemeClr val="accent6">
              <a:lumMod val="50000"/>
              <a:alpha val="83000"/>
            </a:schemeClr>
          </a:solidFill>
          <a:ln w="19050" algn="ctr">
            <a:solidFill>
              <a:schemeClr val="tx1">
                <a:alpha val="39999"/>
              </a:schemeClr>
            </a:solidFill>
            <a:miter lim="800000"/>
            <a:headEnd/>
            <a:tailEnd/>
          </a:ln>
          <a:effectLst>
            <a:outerShdw blurRad="63500" dist="38100" algn="tl" rotWithShape="0">
              <a:prstClr val="black">
                <a:alpha val="50000"/>
              </a:prstClr>
            </a:outerShdw>
          </a:effectLst>
        </p:spPr>
        <p:txBody>
          <a:bodyPr anchor="ctr"/>
          <a:lstStyle/>
          <a:p>
            <a:pPr algn="ctr">
              <a:defRPr/>
            </a:pPr>
            <a:endParaRPr lang="en-GB">
              <a:solidFill>
                <a:schemeClr val="lt1"/>
              </a:solidFill>
              <a:latin typeface="+mn-lt"/>
              <a:cs typeface="+mn-cs"/>
            </a:endParaRPr>
          </a:p>
        </p:txBody>
      </p:sp>
      <p:sp>
        <p:nvSpPr>
          <p:cNvPr id="3" name="Subtitle 2"/>
          <p:cNvSpPr>
            <a:spLocks noGrp="1"/>
          </p:cNvSpPr>
          <p:nvPr>
            <p:ph type="subTitle" idx="1"/>
          </p:nvPr>
        </p:nvSpPr>
        <p:spPr>
          <a:xfrm>
            <a:off x="2589873" y="10099964"/>
            <a:ext cx="6034957" cy="1018309"/>
          </a:xfrm>
        </p:spPr>
        <p:txBody>
          <a:bodyPr/>
          <a:lstStyle>
            <a:lvl1pPr marL="0" indent="0" algn="l">
              <a:buNone/>
              <a:defRPr sz="4400"/>
            </a:lvl1pPr>
            <a:lvl2pPr marL="914354" indent="0" algn="ctr">
              <a:buNone/>
              <a:defRPr/>
            </a:lvl2pPr>
            <a:lvl3pPr marL="1828709" indent="0" algn="ctr">
              <a:buNone/>
              <a:defRPr/>
            </a:lvl3pPr>
            <a:lvl4pPr marL="2743063" indent="0" algn="ctr">
              <a:buNone/>
              <a:defRPr/>
            </a:lvl4pPr>
            <a:lvl5pPr marL="3657417" indent="0" algn="ctr">
              <a:buNone/>
              <a:defRPr/>
            </a:lvl5pPr>
            <a:lvl6pPr marL="4571771" indent="0" algn="ctr">
              <a:buNone/>
              <a:defRPr/>
            </a:lvl6pPr>
            <a:lvl7pPr marL="5486126" indent="0" algn="ctr">
              <a:buNone/>
              <a:defRPr/>
            </a:lvl7pPr>
            <a:lvl8pPr marL="6400480" indent="0" algn="ctr">
              <a:buNone/>
              <a:defRPr/>
            </a:lvl8pPr>
            <a:lvl9pPr marL="7314834" indent="0" algn="ctr">
              <a:buNone/>
              <a:defRPr/>
            </a:lvl9pPr>
          </a:lstStyle>
          <a:p>
            <a:r>
              <a:rPr lang="en-US" dirty="0"/>
              <a:t>Click to edit Master subtitle style</a:t>
            </a:r>
            <a:endParaRPr lang="en-GB" dirty="0"/>
          </a:p>
        </p:txBody>
      </p:sp>
      <p:sp>
        <p:nvSpPr>
          <p:cNvPr id="2" name="Title 1"/>
          <p:cNvSpPr>
            <a:spLocks noGrp="1"/>
          </p:cNvSpPr>
          <p:nvPr>
            <p:ph type="ctrTitle"/>
          </p:nvPr>
        </p:nvSpPr>
        <p:spPr>
          <a:xfrm>
            <a:off x="2610656" y="7367147"/>
            <a:ext cx="6022248" cy="2940050"/>
          </a:xfrm>
        </p:spPr>
        <p:txBody>
          <a:bodyPr/>
          <a:lstStyle>
            <a:lvl1pPr algn="l">
              <a:defRPr sz="6000">
                <a:solidFill>
                  <a:schemeClr val="bg1"/>
                </a:solidFill>
              </a:defRPr>
            </a:lvl1pPr>
          </a:lstStyle>
          <a:p>
            <a:r>
              <a:rPr lang="en-US" dirty="0"/>
              <a:t>Click to edit Master title style</a:t>
            </a:r>
            <a:endParaRPr lang="en-GB" dirty="0"/>
          </a:p>
        </p:txBody>
      </p:sp>
      <p:sp>
        <p:nvSpPr>
          <p:cNvPr id="9" name="Rectangle 7"/>
          <p:cNvSpPr>
            <a:spLocks noChangeArrowheads="1"/>
          </p:cNvSpPr>
          <p:nvPr userDrawn="1"/>
        </p:nvSpPr>
        <p:spPr bwMode="auto">
          <a:xfrm>
            <a:off x="2589875" y="11433562"/>
            <a:ext cx="6419432" cy="11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defTabSz="1869982">
              <a:lnSpc>
                <a:spcPct val="80000"/>
              </a:lnSpc>
              <a:spcBef>
                <a:spcPct val="10000"/>
              </a:spcBef>
            </a:pPr>
            <a:r>
              <a:rPr lang="en-GB" sz="2000" i="1" dirty="0">
                <a:solidFill>
                  <a:schemeClr val="bg1"/>
                </a:solidFill>
                <a:latin typeface="Verdana" pitchFamily="34" charset="0"/>
              </a:rPr>
              <a:t>E-Learning Development Team</a:t>
            </a:r>
          </a:p>
          <a:p>
            <a:pPr defTabSz="1869982">
              <a:lnSpc>
                <a:spcPct val="80000"/>
              </a:lnSpc>
              <a:spcBef>
                <a:spcPct val="10000"/>
              </a:spcBef>
            </a:pPr>
            <a:r>
              <a:rPr lang="en-GB" sz="2000" i="1" dirty="0">
                <a:solidFill>
                  <a:schemeClr val="bg1"/>
                </a:solidFill>
                <a:latin typeface="Verdana" pitchFamily="34" charset="0"/>
              </a:rPr>
              <a:t>University of York, UK</a:t>
            </a:r>
            <a:endParaRPr lang="en-GB" sz="2000" b="1" i="1" dirty="0">
              <a:solidFill>
                <a:schemeClr val="bg1"/>
              </a:solidFill>
              <a:latin typeface="Verdana" pitchFamily="34" charset="0"/>
            </a:endParaRPr>
          </a:p>
          <a:p>
            <a:pPr defTabSz="1869982">
              <a:lnSpc>
                <a:spcPct val="80000"/>
              </a:lnSpc>
              <a:spcBef>
                <a:spcPct val="10000"/>
              </a:spcBef>
            </a:pPr>
            <a:endParaRPr lang="en-GB" sz="3200" dirty="0">
              <a:solidFill>
                <a:schemeClr val="bg1"/>
              </a:solidFill>
              <a:latin typeface="Verdana" pitchFamily="34" charset="0"/>
            </a:endParaRPr>
          </a:p>
        </p:txBody>
      </p:sp>
      <p:pic>
        <p:nvPicPr>
          <p:cNvPr id="10" name="Picture 9" descr="Yorkshare_9x_3Pawns_SketchStyle.png"/>
          <p:cNvPicPr>
            <a:picLocks noChangeAspect="1"/>
          </p:cNvPicPr>
          <p:nvPr userDrawn="1"/>
        </p:nvPicPr>
        <p:blipFill>
          <a:blip r:embed="rId3" cstate="print"/>
          <a:stretch>
            <a:fillRect/>
          </a:stretch>
        </p:blipFill>
        <p:spPr>
          <a:xfrm>
            <a:off x="13109489" y="4097828"/>
            <a:ext cx="6845954" cy="8083174"/>
          </a:xfrm>
          <a:prstGeom prst="rect">
            <a:avLst/>
          </a:prstGeom>
        </p:spPr>
      </p:pic>
    </p:spTree>
    <p:extLst>
      <p:ext uri="{BB962C8B-B14F-4D97-AF65-F5344CB8AC3E}">
        <p14:creationId xmlns:p14="http://schemas.microsoft.com/office/powerpoint/2010/main" val="146515471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2" name="Title 1"/>
          <p:cNvSpPr>
            <a:spLocks noGrp="1"/>
          </p:cNvSpPr>
          <p:nvPr>
            <p:ph type="ctrTitle"/>
          </p:nvPr>
        </p:nvSpPr>
        <p:spPr>
          <a:xfrm>
            <a:off x="1828681" y="4260855"/>
            <a:ext cx="20725051" cy="2940050"/>
          </a:xfrm>
        </p:spPr>
        <p:txBody>
          <a:bodyPr/>
          <a:lstStyle>
            <a:lvl1pPr algn="ctr">
              <a:defRPr sz="720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3657362" y="7772400"/>
            <a:ext cx="17067689" cy="3505200"/>
          </a:xfrm>
        </p:spPr>
        <p:txBody>
          <a:bodyPr/>
          <a:lstStyle>
            <a:lvl1pPr marL="0" indent="0" algn="ctr">
              <a:buNone/>
              <a:defRPr/>
            </a:lvl1pPr>
            <a:lvl2pPr marL="914354" indent="0" algn="ctr">
              <a:buNone/>
              <a:defRPr/>
            </a:lvl2pPr>
            <a:lvl3pPr marL="1828709" indent="0" algn="ctr">
              <a:buNone/>
              <a:defRPr/>
            </a:lvl3pPr>
            <a:lvl4pPr marL="2743063" indent="0" algn="ctr">
              <a:buNone/>
              <a:defRPr/>
            </a:lvl4pPr>
            <a:lvl5pPr marL="3657417" indent="0" algn="ctr">
              <a:buNone/>
              <a:defRPr/>
            </a:lvl5pPr>
            <a:lvl6pPr marL="4571771" indent="0" algn="ctr">
              <a:buNone/>
              <a:defRPr/>
            </a:lvl6pPr>
            <a:lvl7pPr marL="5486126" indent="0" algn="ctr">
              <a:buNone/>
              <a:defRPr/>
            </a:lvl7pPr>
            <a:lvl8pPr marL="6400480" indent="0" algn="ctr">
              <a:buNone/>
              <a:defRPr/>
            </a:lvl8pPr>
            <a:lvl9pPr marL="7314834"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682104202"/>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800"/>
            </a:lvl1pPr>
          </a:lstStyle>
          <a:p>
            <a:r>
              <a:rPr lang="en-US" dirty="0"/>
              <a:t>Click to edit Master title style</a:t>
            </a:r>
            <a:endParaRPr lang="en-GB" dirty="0"/>
          </a:p>
        </p:txBody>
      </p:sp>
      <p:sp>
        <p:nvSpPr>
          <p:cNvPr id="3" name="Content Placeholder 2"/>
          <p:cNvSpPr>
            <a:spLocks noGrp="1"/>
          </p:cNvSpPr>
          <p:nvPr>
            <p:ph idx="1"/>
          </p:nvPr>
        </p:nvSpPr>
        <p:spPr>
          <a:xfrm>
            <a:off x="3376325" y="1310006"/>
            <a:ext cx="19255076" cy="11186794"/>
          </a:xfrm>
        </p:spPr>
        <p:txBody>
          <a:bodyPr/>
          <a:lstStyle>
            <a:lvl1pPr>
              <a:spcBef>
                <a:spcPts val="800"/>
              </a:spcBef>
              <a:spcAft>
                <a:spcPts val="800"/>
              </a:spcAft>
              <a:defRPr sz="5600">
                <a:latin typeface="Calibri" pitchFamily="34" charset="0"/>
                <a:cs typeface="Calibri" pitchFamily="34" charset="0"/>
              </a:defRPr>
            </a:lvl1pPr>
            <a:lvl2pPr>
              <a:spcBef>
                <a:spcPts val="200"/>
              </a:spcBef>
              <a:spcAft>
                <a:spcPts val="200"/>
              </a:spcAft>
              <a:defRPr sz="4800">
                <a:latin typeface="Calibri" pitchFamily="34" charset="0"/>
                <a:cs typeface="Calibri" pitchFamily="34" charset="0"/>
              </a:defRPr>
            </a:lvl2pPr>
            <a:lvl3pPr>
              <a:defRPr sz="4000">
                <a:latin typeface="Calibri" pitchFamily="34" charset="0"/>
                <a:cs typeface="Calibri" pitchFamily="34" charset="0"/>
              </a:defRPr>
            </a:lvl3pPr>
            <a:lvl4pPr>
              <a:defRPr sz="4000">
                <a:latin typeface="Calibri" pitchFamily="34" charset="0"/>
                <a:cs typeface="Calibri" pitchFamily="34" charset="0"/>
              </a:defRPr>
            </a:lvl4pPr>
            <a:lvl5pPr>
              <a:defRPr sz="4000">
                <a:latin typeface="Calibri" pitchFamily="34" charset="0"/>
                <a:cs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7587797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38982" y="781222"/>
            <a:ext cx="19604976" cy="1387474"/>
          </a:xfrm>
        </p:spPr>
        <p:txBody>
          <a:bodyPr anchor="b"/>
          <a:lstStyle>
            <a:lvl1pPr marL="0" indent="0">
              <a:buNone/>
              <a:defRPr sz="60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edit Master text styles</a:t>
            </a:r>
          </a:p>
        </p:txBody>
      </p:sp>
      <p:sp>
        <p:nvSpPr>
          <p:cNvPr id="4" name="Content Placeholder 3"/>
          <p:cNvSpPr>
            <a:spLocks noGrp="1"/>
          </p:cNvSpPr>
          <p:nvPr>
            <p:ph sz="half" idx="2"/>
          </p:nvPr>
        </p:nvSpPr>
        <p:spPr>
          <a:xfrm>
            <a:off x="3238982" y="2422692"/>
            <a:ext cx="19604976" cy="10106191"/>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p:cNvSpPr>
            <a:spLocks noGrp="1"/>
          </p:cNvSpPr>
          <p:nvPr>
            <p:ph type="title"/>
          </p:nvPr>
        </p:nvSpPr>
        <p:spPr>
          <a:xfrm rot="16200000">
            <a:off x="-5505955" y="5817001"/>
            <a:ext cx="13075920" cy="1701800"/>
          </a:xfrm>
        </p:spPr>
        <p:txBody>
          <a:bodyPr/>
          <a:lstStyle/>
          <a:p>
            <a:r>
              <a:rPr lang="en-US" dirty="0"/>
              <a:t>Click to edit Master title style</a:t>
            </a:r>
            <a:endParaRPr lang="en-GB" dirty="0"/>
          </a:p>
        </p:txBody>
      </p:sp>
    </p:spTree>
    <p:extLst>
      <p:ext uri="{BB962C8B-B14F-4D97-AF65-F5344CB8AC3E}">
        <p14:creationId xmlns:p14="http://schemas.microsoft.com/office/powerpoint/2010/main" val="3286489814"/>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742028" y="2536826"/>
            <a:ext cx="8258696" cy="84963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2407095" y="2536826"/>
            <a:ext cx="8258694" cy="84963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96575340"/>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51714" y="548006"/>
            <a:ext cx="9826828" cy="12795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a:t>Click to edit Master text styles</a:t>
            </a:r>
          </a:p>
        </p:txBody>
      </p:sp>
      <p:sp>
        <p:nvSpPr>
          <p:cNvPr id="4" name="Content Placeholder 3"/>
          <p:cNvSpPr>
            <a:spLocks noGrp="1"/>
          </p:cNvSpPr>
          <p:nvPr>
            <p:ph sz="half" idx="2"/>
          </p:nvPr>
        </p:nvSpPr>
        <p:spPr>
          <a:xfrm>
            <a:off x="2851714" y="1827530"/>
            <a:ext cx="9826828" cy="10791190"/>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3361163" y="548006"/>
            <a:ext cx="9830688" cy="12795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edit Master text styles</a:t>
            </a:r>
          </a:p>
        </p:txBody>
      </p:sp>
      <p:sp>
        <p:nvSpPr>
          <p:cNvPr id="6" name="Content Placeholder 5"/>
          <p:cNvSpPr>
            <a:spLocks noGrp="1"/>
          </p:cNvSpPr>
          <p:nvPr>
            <p:ph sz="quarter" idx="4"/>
          </p:nvPr>
        </p:nvSpPr>
        <p:spPr>
          <a:xfrm>
            <a:off x="13361163" y="1827530"/>
            <a:ext cx="9830688" cy="10791190"/>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p:cNvSpPr>
            <a:spLocks noGrp="1"/>
          </p:cNvSpPr>
          <p:nvPr>
            <p:ph type="title"/>
          </p:nvPr>
        </p:nvSpPr>
        <p:spPr>
          <a:xfrm rot="16200000">
            <a:off x="-5418619" y="5926891"/>
            <a:ext cx="12881811" cy="1701800"/>
          </a:xfrm>
        </p:spPr>
        <p:txBody>
          <a:bodyPr/>
          <a:lstStyle/>
          <a:p>
            <a:r>
              <a:rPr lang="en-US" dirty="0"/>
              <a:t>Click to edit Master title style</a:t>
            </a:r>
            <a:endParaRPr lang="en-GB" dirty="0"/>
          </a:p>
        </p:txBody>
      </p:sp>
    </p:spTree>
    <p:extLst>
      <p:ext uri="{BB962C8B-B14F-4D97-AF65-F5344CB8AC3E}">
        <p14:creationId xmlns:p14="http://schemas.microsoft.com/office/powerpoint/2010/main" val="267133271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8286418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TextBox 10"/>
          <p:cNvSpPr txBox="1"/>
          <p:nvPr userDrawn="1"/>
        </p:nvSpPr>
        <p:spPr>
          <a:xfrm>
            <a:off x="-1" y="9369036"/>
            <a:ext cx="24382413" cy="5447645"/>
          </a:xfrm>
          <a:prstGeom prst="rect">
            <a:avLst/>
          </a:prstGeom>
          <a:noFill/>
        </p:spPr>
        <p:txBody>
          <a:bodyPr wrap="square" rtlCol="0">
            <a:spAutoFit/>
          </a:bodyPr>
          <a:lstStyle/>
          <a:p>
            <a:pPr algn="r"/>
            <a:r>
              <a:rPr lang="en-GB" sz="34800" dirty="0">
                <a:solidFill>
                  <a:schemeClr val="bg1"/>
                </a:solidFill>
              </a:rPr>
              <a:t>Questions?</a:t>
            </a:r>
          </a:p>
        </p:txBody>
      </p:sp>
      <p:sp>
        <p:nvSpPr>
          <p:cNvPr id="3" name="Rectangle 2"/>
          <p:cNvSpPr/>
          <p:nvPr userDrawn="1"/>
        </p:nvSpPr>
        <p:spPr>
          <a:xfrm>
            <a:off x="1962150" y="0"/>
            <a:ext cx="22420263" cy="13715553"/>
          </a:xfrm>
          <a:prstGeom prst="rect">
            <a:avLst/>
          </a:prstGeom>
          <a:blipFill dpi="0" rotWithShape="1">
            <a:blip r:embed="rId2">
              <a:alphaModFix amt="85000"/>
            </a:blip>
            <a:srcRect/>
            <a:stretch>
              <a:fillRect l="-8752" r="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userDrawn="1"/>
        </p:nvSpPr>
        <p:spPr>
          <a:xfrm>
            <a:off x="4738253" y="9966257"/>
            <a:ext cx="19939739" cy="4708981"/>
          </a:xfrm>
          <a:prstGeom prst="rect">
            <a:avLst/>
          </a:prstGeom>
          <a:noFill/>
        </p:spPr>
        <p:txBody>
          <a:bodyPr wrap="square" rtlCol="0">
            <a:spAutoFit/>
          </a:bodyPr>
          <a:lstStyle/>
          <a:p>
            <a:pPr algn="r"/>
            <a:r>
              <a:rPr lang="en-GB" sz="30000" dirty="0">
                <a:solidFill>
                  <a:schemeClr val="bg1"/>
                </a:solidFill>
              </a:rPr>
              <a:t>Questions?</a:t>
            </a:r>
          </a:p>
        </p:txBody>
      </p:sp>
      <p:sp>
        <p:nvSpPr>
          <p:cNvPr id="12" name="Rectangle 11"/>
          <p:cNvSpPr/>
          <p:nvPr userDrawn="1"/>
        </p:nvSpPr>
        <p:spPr>
          <a:xfrm>
            <a:off x="1962150" y="447"/>
            <a:ext cx="22420263" cy="13715553"/>
          </a:xfrm>
          <a:prstGeom prst="rect">
            <a:avLst/>
          </a:prstGeom>
          <a:blipFill dpi="0" rotWithShape="1">
            <a:blip r:embed="rId2">
              <a:alphaModFix amt="40000"/>
            </a:blip>
            <a:srcRect/>
            <a:stretch>
              <a:fillRect l="-8752" r="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9822655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11" name="TextBox 10"/>
          <p:cNvSpPr txBox="1"/>
          <p:nvPr userDrawn="1"/>
        </p:nvSpPr>
        <p:spPr>
          <a:xfrm>
            <a:off x="-1" y="9369036"/>
            <a:ext cx="24382413" cy="5447645"/>
          </a:xfrm>
          <a:prstGeom prst="rect">
            <a:avLst/>
          </a:prstGeom>
          <a:noFill/>
        </p:spPr>
        <p:txBody>
          <a:bodyPr wrap="square" rtlCol="0">
            <a:spAutoFit/>
          </a:bodyPr>
          <a:lstStyle/>
          <a:p>
            <a:pPr algn="r"/>
            <a:r>
              <a:rPr lang="en-GB" sz="34800" dirty="0">
                <a:solidFill>
                  <a:schemeClr val="bg1"/>
                </a:solidFill>
              </a:rPr>
              <a:t>Questions?</a:t>
            </a:r>
          </a:p>
        </p:txBody>
      </p:sp>
      <p:sp>
        <p:nvSpPr>
          <p:cNvPr id="3" name="Rectangle 2"/>
          <p:cNvSpPr/>
          <p:nvPr userDrawn="1"/>
        </p:nvSpPr>
        <p:spPr>
          <a:xfrm>
            <a:off x="1962150" y="0"/>
            <a:ext cx="22420263" cy="13715553"/>
          </a:xfrm>
          <a:prstGeom prst="rect">
            <a:avLst/>
          </a:prstGeom>
          <a:blipFill dpi="0" rotWithShape="1">
            <a:blip r:embed="rId3">
              <a:alphaModFix amt="85000"/>
            </a:blip>
            <a:srcRect/>
            <a:stretch>
              <a:fillRect l="-8752" r="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userDrawn="1"/>
        </p:nvSpPr>
        <p:spPr>
          <a:xfrm>
            <a:off x="5144746" y="9966257"/>
            <a:ext cx="19523271" cy="4708981"/>
          </a:xfrm>
          <a:prstGeom prst="rect">
            <a:avLst/>
          </a:prstGeom>
          <a:noFill/>
        </p:spPr>
        <p:txBody>
          <a:bodyPr wrap="square" rtlCol="0">
            <a:spAutoFit/>
          </a:bodyPr>
          <a:lstStyle/>
          <a:p>
            <a:pPr algn="r"/>
            <a:r>
              <a:rPr lang="en-GB" sz="30000" dirty="0">
                <a:solidFill>
                  <a:schemeClr val="bg1"/>
                </a:solidFill>
              </a:rPr>
              <a:t>Questions?</a:t>
            </a:r>
          </a:p>
        </p:txBody>
      </p:sp>
      <p:sp>
        <p:nvSpPr>
          <p:cNvPr id="12" name="Rectangle 11"/>
          <p:cNvSpPr/>
          <p:nvPr userDrawn="1"/>
        </p:nvSpPr>
        <p:spPr>
          <a:xfrm>
            <a:off x="1962150" y="447"/>
            <a:ext cx="22420263" cy="13715553"/>
          </a:xfrm>
          <a:prstGeom prst="rect">
            <a:avLst/>
          </a:prstGeom>
          <a:blipFill dpi="0" rotWithShape="1">
            <a:blip r:embed="rId3">
              <a:alphaModFix amt="40000"/>
            </a:blip>
            <a:srcRect/>
            <a:stretch>
              <a:fillRect l="-8752" r="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119856597"/>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11" name="TextBox 10"/>
          <p:cNvSpPr txBox="1"/>
          <p:nvPr userDrawn="1"/>
        </p:nvSpPr>
        <p:spPr>
          <a:xfrm>
            <a:off x="-1" y="9369036"/>
            <a:ext cx="24382413" cy="5447645"/>
          </a:xfrm>
          <a:prstGeom prst="rect">
            <a:avLst/>
          </a:prstGeom>
          <a:noFill/>
        </p:spPr>
        <p:txBody>
          <a:bodyPr wrap="square" rtlCol="0">
            <a:spAutoFit/>
          </a:bodyPr>
          <a:lstStyle/>
          <a:p>
            <a:pPr algn="r"/>
            <a:r>
              <a:rPr lang="en-GB" sz="34800" dirty="0">
                <a:solidFill>
                  <a:schemeClr val="bg1"/>
                </a:solidFill>
              </a:rPr>
              <a:t>Discussion</a:t>
            </a:r>
          </a:p>
        </p:txBody>
      </p:sp>
      <p:sp>
        <p:nvSpPr>
          <p:cNvPr id="3" name="Rectangle 2"/>
          <p:cNvSpPr/>
          <p:nvPr userDrawn="1"/>
        </p:nvSpPr>
        <p:spPr>
          <a:xfrm>
            <a:off x="1962150" y="447"/>
            <a:ext cx="22420263" cy="13715553"/>
          </a:xfrm>
          <a:prstGeom prst="rect">
            <a:avLst/>
          </a:prstGeom>
          <a:blipFill dpi="0" rotWithShape="1">
            <a:blip r:embed="rId3">
              <a:alphaModFix amt="85000"/>
            </a:blip>
            <a:srcRect/>
            <a:stretch>
              <a:fillRect l="-8752" r="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userDrawn="1"/>
        </p:nvSpPr>
        <p:spPr>
          <a:xfrm>
            <a:off x="5144746" y="9966257"/>
            <a:ext cx="19523271" cy="4708981"/>
          </a:xfrm>
          <a:prstGeom prst="rect">
            <a:avLst/>
          </a:prstGeom>
          <a:noFill/>
        </p:spPr>
        <p:txBody>
          <a:bodyPr wrap="square" rtlCol="0">
            <a:spAutoFit/>
          </a:bodyPr>
          <a:lstStyle/>
          <a:p>
            <a:pPr algn="r"/>
            <a:r>
              <a:rPr lang="en-GB" sz="30000" dirty="0">
                <a:solidFill>
                  <a:schemeClr val="bg1"/>
                </a:solidFill>
              </a:rPr>
              <a:t>Discussion</a:t>
            </a:r>
          </a:p>
        </p:txBody>
      </p:sp>
      <p:sp>
        <p:nvSpPr>
          <p:cNvPr id="12" name="Rectangle 11"/>
          <p:cNvSpPr/>
          <p:nvPr userDrawn="1"/>
        </p:nvSpPr>
        <p:spPr>
          <a:xfrm>
            <a:off x="1962150" y="-1"/>
            <a:ext cx="22420263" cy="13715553"/>
          </a:xfrm>
          <a:prstGeom prst="rect">
            <a:avLst/>
          </a:prstGeom>
          <a:blipFill dpi="0" rotWithShape="1">
            <a:blip r:embed="rId3">
              <a:alphaModFix amt="40000"/>
            </a:blip>
            <a:srcRect/>
            <a:stretch>
              <a:fillRect l="-8752" r="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7950528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Tree>
    <p:extLst>
      <p:ext uri="{BB962C8B-B14F-4D97-AF65-F5344CB8AC3E}">
        <p14:creationId xmlns:p14="http://schemas.microsoft.com/office/powerpoint/2010/main" val="115657064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4.png"/><Relationship Id="rId5" Type="http://schemas.openxmlformats.org/officeDocument/2006/relationships/slideLayout" Target="../slideLayouts/slideLayout27.xml"/><Relationship Id="rId10"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3.jp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31" y="857"/>
            <a:ext cx="24382476" cy="13715143"/>
          </a:xfrm>
          <a:prstGeom prst="rect">
            <a:avLst/>
          </a:prstGeom>
        </p:spPr>
      </p:pic>
      <p:sp>
        <p:nvSpPr>
          <p:cNvPr id="2052" name="Rectangle 4"/>
          <p:cNvSpPr>
            <a:spLocks noGrp="1" noChangeArrowheads="1"/>
          </p:cNvSpPr>
          <p:nvPr>
            <p:ph type="body" idx="1"/>
          </p:nvPr>
        </p:nvSpPr>
        <p:spPr bwMode="auto">
          <a:xfrm>
            <a:off x="3708163" y="2365375"/>
            <a:ext cx="17474061" cy="95789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dirty="0"/>
              <a:t>Click to edit Master text styles</a:t>
            </a:r>
          </a:p>
          <a:p>
            <a:pPr lvl="1"/>
            <a:r>
              <a:rPr lang="sv-SE" dirty="0"/>
              <a:t>Second level</a:t>
            </a:r>
          </a:p>
          <a:p>
            <a:pPr lvl="2"/>
            <a:r>
              <a:rPr lang="sv-SE" dirty="0"/>
              <a:t>Third level</a:t>
            </a:r>
          </a:p>
          <a:p>
            <a:pPr lvl="3"/>
            <a:r>
              <a:rPr lang="sv-SE" dirty="0"/>
              <a:t>Fourth level</a:t>
            </a:r>
          </a:p>
          <a:p>
            <a:pPr lvl="4"/>
            <a:r>
              <a:rPr lang="sv-SE" dirty="0"/>
              <a:t>Fifth level</a:t>
            </a:r>
          </a:p>
        </p:txBody>
      </p:sp>
      <p:sp>
        <p:nvSpPr>
          <p:cNvPr id="2054" name="Rectangle 3"/>
          <p:cNvSpPr>
            <a:spLocks noGrp="1" noChangeArrowheads="1"/>
          </p:cNvSpPr>
          <p:nvPr>
            <p:ph type="title"/>
          </p:nvPr>
        </p:nvSpPr>
        <p:spPr bwMode="auto">
          <a:xfrm>
            <a:off x="541831" y="88900"/>
            <a:ext cx="21944172" cy="144895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dirty="0"/>
              <a:t>Click to edit Master title style</a:t>
            </a:r>
          </a:p>
        </p:txBody>
      </p:sp>
      <p:pic>
        <p:nvPicPr>
          <p:cNvPr id="9" name="Picture 8" descr="Yorkshare_9x_3Pawns_SketchStyle.png"/>
          <p:cNvPicPr>
            <a:picLocks noChangeAspect="1"/>
          </p:cNvPicPr>
          <p:nvPr userDrawn="1"/>
        </p:nvPicPr>
        <p:blipFill>
          <a:blip r:embed="rId14" cstate="print"/>
          <a:stretch>
            <a:fillRect/>
          </a:stretch>
        </p:blipFill>
        <p:spPr>
          <a:xfrm>
            <a:off x="23040950" y="12259984"/>
            <a:ext cx="816577" cy="969686"/>
          </a:xfrm>
          <a:prstGeom prst="rect">
            <a:avLst/>
          </a:prstGeom>
        </p:spPr>
      </p:pic>
      <p:sp>
        <p:nvSpPr>
          <p:cNvPr id="11" name="Rectangle 10"/>
          <p:cNvSpPr/>
          <p:nvPr userDrawn="1"/>
        </p:nvSpPr>
        <p:spPr>
          <a:xfrm>
            <a:off x="22652182" y="12109529"/>
            <a:ext cx="1544392" cy="1315525"/>
          </a:xfrm>
          <a:prstGeom prst="rect">
            <a:avLst/>
          </a:prstGeom>
          <a:solidFill>
            <a:schemeClr val="accent3">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 bg1="lt1" tx1="dk1" bg2="lt2" tx2="dk2" accent1="accent1" accent2="accent2" accent3="accent3" accent4="accent4" accent5="accent5" accent6="accent6" hlink="hlink" folHlink="folHlink"/>
  <p:sldLayoutIdLst>
    <p:sldLayoutId id="2147484586" r:id="rId1"/>
    <p:sldLayoutId id="2147484610" r:id="rId2"/>
    <p:sldLayoutId id="2147484585" r:id="rId3"/>
    <p:sldLayoutId id="2147484584" r:id="rId4"/>
    <p:sldLayoutId id="2147484583" r:id="rId5"/>
    <p:sldLayoutId id="2147484582" r:id="rId6"/>
    <p:sldLayoutId id="2147484581" r:id="rId7"/>
    <p:sldLayoutId id="2147484580" r:id="rId8"/>
    <p:sldLayoutId id="2147484579" r:id="rId9"/>
    <p:sldLayoutId id="2147484578" r:id="rId10"/>
    <p:sldLayoutId id="2147484577" r:id="rId11"/>
  </p:sldLayoutIdLst>
  <p:transition>
    <p:fade/>
  </p:transition>
  <p:txStyles>
    <p:titleStyle>
      <a:lvl1pPr algn="l" rtl="0" eaLnBrk="0" fontAlgn="base" hangingPunct="0">
        <a:spcBef>
          <a:spcPct val="0"/>
        </a:spcBef>
        <a:spcAft>
          <a:spcPct val="0"/>
        </a:spcAft>
        <a:defRPr sz="4400" b="1">
          <a:solidFill>
            <a:schemeClr val="bg1"/>
          </a:solidFill>
          <a:latin typeface="+mj-lt"/>
          <a:ea typeface="+mj-ea"/>
          <a:cs typeface="+mj-cs"/>
        </a:defRPr>
      </a:lvl1pPr>
      <a:lvl2pPr algn="l" rtl="0" eaLnBrk="0" fontAlgn="base" hangingPunct="0">
        <a:spcBef>
          <a:spcPct val="0"/>
        </a:spcBef>
        <a:spcAft>
          <a:spcPct val="0"/>
        </a:spcAft>
        <a:defRPr sz="4800" b="1">
          <a:solidFill>
            <a:schemeClr val="tx2"/>
          </a:solidFill>
          <a:latin typeface="Verdana" pitchFamily="34" charset="0"/>
          <a:cs typeface="Arial" charset="0"/>
        </a:defRPr>
      </a:lvl2pPr>
      <a:lvl3pPr algn="l" rtl="0" eaLnBrk="0" fontAlgn="base" hangingPunct="0">
        <a:spcBef>
          <a:spcPct val="0"/>
        </a:spcBef>
        <a:spcAft>
          <a:spcPct val="0"/>
        </a:spcAft>
        <a:defRPr sz="4800" b="1">
          <a:solidFill>
            <a:schemeClr val="tx2"/>
          </a:solidFill>
          <a:latin typeface="Verdana" pitchFamily="34" charset="0"/>
          <a:cs typeface="Arial" charset="0"/>
        </a:defRPr>
      </a:lvl3pPr>
      <a:lvl4pPr algn="l" rtl="0" eaLnBrk="0" fontAlgn="base" hangingPunct="0">
        <a:spcBef>
          <a:spcPct val="0"/>
        </a:spcBef>
        <a:spcAft>
          <a:spcPct val="0"/>
        </a:spcAft>
        <a:defRPr sz="4800" b="1">
          <a:solidFill>
            <a:schemeClr val="tx2"/>
          </a:solidFill>
          <a:latin typeface="Verdana" pitchFamily="34" charset="0"/>
          <a:cs typeface="Arial" charset="0"/>
        </a:defRPr>
      </a:lvl4pPr>
      <a:lvl5pPr algn="l" rtl="0" eaLnBrk="0" fontAlgn="base" hangingPunct="0">
        <a:spcBef>
          <a:spcPct val="0"/>
        </a:spcBef>
        <a:spcAft>
          <a:spcPct val="0"/>
        </a:spcAft>
        <a:defRPr sz="4800" b="1">
          <a:solidFill>
            <a:schemeClr val="tx2"/>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p:titleStyle>
    <p:bodyStyle>
      <a:lvl1pPr marL="685766" indent="-685766" algn="l" rtl="0" eaLnBrk="0" fontAlgn="base" hangingPunct="0">
        <a:spcBef>
          <a:spcPts val="800"/>
        </a:spcBef>
        <a:spcAft>
          <a:spcPts val="800"/>
        </a:spcAft>
        <a:buFont typeface="Wingdings" pitchFamily="2" charset="2"/>
        <a:buChar char="§"/>
        <a:defRPr sz="5600" b="1">
          <a:solidFill>
            <a:srgbClr val="13458F"/>
          </a:solidFill>
          <a:latin typeface="Calibri" pitchFamily="34" charset="0"/>
          <a:ea typeface="+mn-ea"/>
          <a:cs typeface="Calibri" pitchFamily="34" charset="0"/>
        </a:defRPr>
      </a:lvl1pPr>
      <a:lvl2pPr marL="1485826" indent="-571471" algn="l" rtl="0" eaLnBrk="0" fontAlgn="base" hangingPunct="0">
        <a:spcBef>
          <a:spcPts val="20"/>
        </a:spcBef>
        <a:spcAft>
          <a:spcPts val="20"/>
        </a:spcAft>
        <a:buChar char="–"/>
        <a:defRPr sz="4800">
          <a:solidFill>
            <a:srgbClr val="13458F"/>
          </a:solidFill>
          <a:latin typeface="Calibri" pitchFamily="34" charset="0"/>
          <a:cs typeface="Calibri" pitchFamily="34" charset="0"/>
        </a:defRPr>
      </a:lvl2pPr>
      <a:lvl3pPr marL="2285886" indent="-457177" algn="l" rtl="0" eaLnBrk="0" fontAlgn="base" hangingPunct="0">
        <a:spcBef>
          <a:spcPct val="20000"/>
        </a:spcBef>
        <a:spcAft>
          <a:spcPct val="0"/>
        </a:spcAft>
        <a:buFont typeface="Wingdings" pitchFamily="2" charset="2"/>
        <a:buChar char="§"/>
        <a:defRPr sz="4000">
          <a:solidFill>
            <a:srgbClr val="13458F"/>
          </a:solidFill>
          <a:latin typeface="Calibri" pitchFamily="34" charset="0"/>
          <a:cs typeface="Calibri" pitchFamily="34" charset="0"/>
        </a:defRPr>
      </a:lvl3pPr>
      <a:lvl4pPr marL="3200240" indent="-457177" algn="l" rtl="0" eaLnBrk="0" fontAlgn="base" hangingPunct="0">
        <a:spcBef>
          <a:spcPct val="20000"/>
        </a:spcBef>
        <a:spcAft>
          <a:spcPct val="0"/>
        </a:spcAft>
        <a:buChar char="–"/>
        <a:defRPr sz="4000">
          <a:solidFill>
            <a:srgbClr val="13458F"/>
          </a:solidFill>
          <a:latin typeface="Calibri" pitchFamily="34" charset="0"/>
          <a:cs typeface="Calibri" pitchFamily="34" charset="0"/>
        </a:defRPr>
      </a:lvl4pPr>
      <a:lvl5pPr marL="4114594" indent="-457177" algn="l" rtl="0" eaLnBrk="0" fontAlgn="base" hangingPunct="0">
        <a:spcBef>
          <a:spcPct val="20000"/>
        </a:spcBef>
        <a:spcAft>
          <a:spcPct val="0"/>
        </a:spcAft>
        <a:buChar char="»"/>
        <a:defRPr sz="4000">
          <a:solidFill>
            <a:srgbClr val="13458F"/>
          </a:solidFill>
          <a:latin typeface="Calibri" pitchFamily="34" charset="0"/>
          <a:cs typeface="Calibri" pitchFamily="34" charset="0"/>
        </a:defRPr>
      </a:lvl5pPr>
      <a:lvl6pPr marL="5028949" indent="-457177" algn="l" rtl="0" fontAlgn="base">
        <a:spcBef>
          <a:spcPct val="20000"/>
        </a:spcBef>
        <a:spcAft>
          <a:spcPct val="0"/>
        </a:spcAft>
        <a:buChar char="»"/>
        <a:defRPr sz="3200">
          <a:solidFill>
            <a:schemeClr val="tx1"/>
          </a:solidFill>
          <a:latin typeface="+mn-lt"/>
          <a:cs typeface="+mn-cs"/>
        </a:defRPr>
      </a:lvl6pPr>
      <a:lvl7pPr marL="5943303" indent="-457177" algn="l" rtl="0" fontAlgn="base">
        <a:spcBef>
          <a:spcPct val="20000"/>
        </a:spcBef>
        <a:spcAft>
          <a:spcPct val="0"/>
        </a:spcAft>
        <a:buChar char="»"/>
        <a:defRPr sz="3200">
          <a:solidFill>
            <a:schemeClr val="tx1"/>
          </a:solidFill>
          <a:latin typeface="+mn-lt"/>
          <a:cs typeface="+mn-cs"/>
        </a:defRPr>
      </a:lvl7pPr>
      <a:lvl8pPr marL="6857657" indent="-457177" algn="l" rtl="0" fontAlgn="base">
        <a:spcBef>
          <a:spcPct val="20000"/>
        </a:spcBef>
        <a:spcAft>
          <a:spcPct val="0"/>
        </a:spcAft>
        <a:buChar char="»"/>
        <a:defRPr sz="3200">
          <a:solidFill>
            <a:schemeClr val="tx1"/>
          </a:solidFill>
          <a:latin typeface="+mn-lt"/>
          <a:cs typeface="+mn-cs"/>
        </a:defRPr>
      </a:lvl8pPr>
      <a:lvl9pPr marL="7772011" indent="-457177" algn="l" rtl="0" fontAlgn="base">
        <a:spcBef>
          <a:spcPct val="20000"/>
        </a:spcBef>
        <a:spcAft>
          <a:spcPct val="0"/>
        </a:spcAft>
        <a:buChar char="»"/>
        <a:defRPr sz="3200">
          <a:solidFill>
            <a:schemeClr val="tx1"/>
          </a:solidFill>
          <a:latin typeface="+mn-lt"/>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bwMode="auto">
          <a:xfrm>
            <a:off x="3742028" y="2251076"/>
            <a:ext cx="16923764" cy="8496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dirty="0"/>
              <a:t>Click to edit Master text styles</a:t>
            </a:r>
          </a:p>
          <a:p>
            <a:pPr lvl="1"/>
            <a:r>
              <a:rPr lang="sv-SE" dirty="0"/>
              <a:t>Second level</a:t>
            </a:r>
          </a:p>
          <a:p>
            <a:pPr lvl="2"/>
            <a:r>
              <a:rPr lang="sv-SE" dirty="0"/>
              <a:t>Third level</a:t>
            </a:r>
          </a:p>
          <a:p>
            <a:pPr lvl="3"/>
            <a:r>
              <a:rPr lang="sv-SE" dirty="0"/>
              <a:t>Fourth level</a:t>
            </a:r>
          </a:p>
          <a:p>
            <a:pPr lvl="4"/>
            <a:r>
              <a:rPr lang="sv-SE" dirty="0"/>
              <a:t>Fifth level</a:t>
            </a:r>
          </a:p>
        </p:txBody>
      </p:sp>
      <p:sp>
        <p:nvSpPr>
          <p:cNvPr id="4100" name="Rectangle 4"/>
          <p:cNvSpPr>
            <a:spLocks noGrp="1" noChangeArrowheads="1"/>
          </p:cNvSpPr>
          <p:nvPr>
            <p:ph type="title"/>
          </p:nvPr>
        </p:nvSpPr>
        <p:spPr bwMode="auto">
          <a:xfrm>
            <a:off x="668822" y="88900"/>
            <a:ext cx="21944172" cy="1701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dirty="0"/>
              <a:t>Click to edit Master title style</a:t>
            </a:r>
          </a:p>
        </p:txBody>
      </p:sp>
    </p:spTree>
  </p:cSld>
  <p:clrMap bg1="lt1" tx1="dk1" bg2="lt2" tx2="dk2" accent1="accent1" accent2="accent2" accent3="accent3" accent4="accent4" accent5="accent5" accent6="accent6" hlink="hlink" folHlink="folHlink"/>
  <p:sldLayoutIdLst>
    <p:sldLayoutId id="2147484609" r:id="rId1"/>
    <p:sldLayoutId id="2147484608" r:id="rId2"/>
    <p:sldLayoutId id="2147484607" r:id="rId3"/>
    <p:sldLayoutId id="2147484606" r:id="rId4"/>
    <p:sldLayoutId id="2147484605" r:id="rId5"/>
    <p:sldLayoutId id="2147484604" r:id="rId6"/>
    <p:sldLayoutId id="2147484603" r:id="rId7"/>
    <p:sldLayoutId id="2147484602" r:id="rId8"/>
    <p:sldLayoutId id="2147484601" r:id="rId9"/>
    <p:sldLayoutId id="2147484600" r:id="rId10"/>
    <p:sldLayoutId id="2147484599" r:id="rId11"/>
  </p:sldLayoutIdLst>
  <p:transition>
    <p:fade/>
  </p:transition>
  <p:txStyles>
    <p:titleStyle>
      <a:lvl1pPr algn="l" rtl="0" eaLnBrk="0" fontAlgn="base" hangingPunct="0">
        <a:spcBef>
          <a:spcPct val="0"/>
        </a:spcBef>
        <a:spcAft>
          <a:spcPct val="0"/>
        </a:spcAft>
        <a:defRPr sz="5600" b="1">
          <a:solidFill>
            <a:schemeClr val="tx2"/>
          </a:solidFill>
          <a:latin typeface="Calibri" panose="020F0502020204030204" pitchFamily="34" charset="0"/>
          <a:ea typeface="+mj-ea"/>
          <a:cs typeface="+mj-cs"/>
        </a:defRPr>
      </a:lvl1pPr>
      <a:lvl2pPr algn="l" rtl="0" eaLnBrk="0" fontAlgn="base" hangingPunct="0">
        <a:spcBef>
          <a:spcPct val="0"/>
        </a:spcBef>
        <a:spcAft>
          <a:spcPct val="0"/>
        </a:spcAft>
        <a:defRPr sz="4800" b="1">
          <a:solidFill>
            <a:schemeClr val="tx2"/>
          </a:solidFill>
          <a:latin typeface="Verdana" pitchFamily="34" charset="0"/>
          <a:cs typeface="Arial" charset="0"/>
        </a:defRPr>
      </a:lvl2pPr>
      <a:lvl3pPr algn="l" rtl="0" eaLnBrk="0" fontAlgn="base" hangingPunct="0">
        <a:spcBef>
          <a:spcPct val="0"/>
        </a:spcBef>
        <a:spcAft>
          <a:spcPct val="0"/>
        </a:spcAft>
        <a:defRPr sz="4800" b="1">
          <a:solidFill>
            <a:schemeClr val="tx2"/>
          </a:solidFill>
          <a:latin typeface="Verdana" pitchFamily="34" charset="0"/>
          <a:cs typeface="Arial" charset="0"/>
        </a:defRPr>
      </a:lvl3pPr>
      <a:lvl4pPr algn="l" rtl="0" eaLnBrk="0" fontAlgn="base" hangingPunct="0">
        <a:spcBef>
          <a:spcPct val="0"/>
        </a:spcBef>
        <a:spcAft>
          <a:spcPct val="0"/>
        </a:spcAft>
        <a:defRPr sz="4800" b="1">
          <a:solidFill>
            <a:schemeClr val="tx2"/>
          </a:solidFill>
          <a:latin typeface="Verdana" pitchFamily="34" charset="0"/>
          <a:cs typeface="Arial" charset="0"/>
        </a:defRPr>
      </a:lvl4pPr>
      <a:lvl5pPr algn="l" rtl="0" eaLnBrk="0" fontAlgn="base" hangingPunct="0">
        <a:spcBef>
          <a:spcPct val="0"/>
        </a:spcBef>
        <a:spcAft>
          <a:spcPct val="0"/>
        </a:spcAft>
        <a:defRPr sz="4800" b="1">
          <a:solidFill>
            <a:schemeClr val="tx2"/>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p:titleStyle>
    <p:bodyStyle>
      <a:lvl1pPr marL="685766" indent="-685766" algn="l" rtl="0" eaLnBrk="0" fontAlgn="base" hangingPunct="0">
        <a:spcBef>
          <a:spcPct val="25000"/>
        </a:spcBef>
        <a:spcAft>
          <a:spcPct val="25000"/>
        </a:spcAft>
        <a:buFont typeface="Wingdings" pitchFamily="2" charset="2"/>
        <a:buChar char="§"/>
        <a:defRPr sz="4000">
          <a:solidFill>
            <a:schemeClr val="tx1"/>
          </a:solidFill>
          <a:latin typeface="+mn-lt"/>
          <a:ea typeface="+mn-ea"/>
          <a:cs typeface="+mn-cs"/>
        </a:defRPr>
      </a:lvl1pPr>
      <a:lvl2pPr marL="1485826" indent="-571471" algn="l" rtl="0" eaLnBrk="0" fontAlgn="base" hangingPunct="0">
        <a:spcBef>
          <a:spcPct val="20000"/>
        </a:spcBef>
        <a:spcAft>
          <a:spcPct val="0"/>
        </a:spcAft>
        <a:buChar char="–"/>
        <a:defRPr>
          <a:solidFill>
            <a:schemeClr val="tx1"/>
          </a:solidFill>
          <a:latin typeface="+mn-lt"/>
          <a:cs typeface="+mn-cs"/>
        </a:defRPr>
      </a:lvl2pPr>
      <a:lvl3pPr marL="2285886" indent="-457177" algn="l" rtl="0" eaLnBrk="0" fontAlgn="base" hangingPunct="0">
        <a:spcBef>
          <a:spcPct val="20000"/>
        </a:spcBef>
        <a:spcAft>
          <a:spcPct val="0"/>
        </a:spcAft>
        <a:buFont typeface="Wingdings" pitchFamily="2" charset="2"/>
        <a:buChar char="§"/>
        <a:defRPr>
          <a:solidFill>
            <a:schemeClr val="tx1"/>
          </a:solidFill>
          <a:latin typeface="+mn-lt"/>
          <a:cs typeface="+mn-cs"/>
        </a:defRPr>
      </a:lvl3pPr>
      <a:lvl4pPr marL="3200240" indent="-457177" algn="l" rtl="0" eaLnBrk="0" fontAlgn="base" hangingPunct="0">
        <a:spcBef>
          <a:spcPct val="20000"/>
        </a:spcBef>
        <a:spcAft>
          <a:spcPct val="0"/>
        </a:spcAft>
        <a:buChar char="–"/>
        <a:defRPr sz="3200">
          <a:solidFill>
            <a:schemeClr val="tx1"/>
          </a:solidFill>
          <a:latin typeface="+mn-lt"/>
          <a:cs typeface="+mn-cs"/>
        </a:defRPr>
      </a:lvl4pPr>
      <a:lvl5pPr marL="4114594" indent="-457177" algn="l" rtl="0" eaLnBrk="0" fontAlgn="base" hangingPunct="0">
        <a:spcBef>
          <a:spcPct val="20000"/>
        </a:spcBef>
        <a:spcAft>
          <a:spcPct val="0"/>
        </a:spcAft>
        <a:buChar char="»"/>
        <a:defRPr sz="3200">
          <a:solidFill>
            <a:schemeClr val="tx1"/>
          </a:solidFill>
          <a:latin typeface="+mn-lt"/>
          <a:cs typeface="+mn-cs"/>
        </a:defRPr>
      </a:lvl5pPr>
      <a:lvl6pPr marL="5028949" indent="-457177" algn="l" rtl="0" fontAlgn="base">
        <a:spcBef>
          <a:spcPct val="20000"/>
        </a:spcBef>
        <a:spcAft>
          <a:spcPct val="0"/>
        </a:spcAft>
        <a:buChar char="»"/>
        <a:defRPr sz="3200">
          <a:solidFill>
            <a:schemeClr val="tx1"/>
          </a:solidFill>
          <a:latin typeface="+mn-lt"/>
          <a:cs typeface="+mn-cs"/>
        </a:defRPr>
      </a:lvl6pPr>
      <a:lvl7pPr marL="5943303" indent="-457177" algn="l" rtl="0" fontAlgn="base">
        <a:spcBef>
          <a:spcPct val="20000"/>
        </a:spcBef>
        <a:spcAft>
          <a:spcPct val="0"/>
        </a:spcAft>
        <a:buChar char="»"/>
        <a:defRPr sz="3200">
          <a:solidFill>
            <a:schemeClr val="tx1"/>
          </a:solidFill>
          <a:latin typeface="+mn-lt"/>
          <a:cs typeface="+mn-cs"/>
        </a:defRPr>
      </a:lvl7pPr>
      <a:lvl8pPr marL="6857657" indent="-457177" algn="l" rtl="0" fontAlgn="base">
        <a:spcBef>
          <a:spcPct val="20000"/>
        </a:spcBef>
        <a:spcAft>
          <a:spcPct val="0"/>
        </a:spcAft>
        <a:buChar char="»"/>
        <a:defRPr sz="3200">
          <a:solidFill>
            <a:schemeClr val="tx1"/>
          </a:solidFill>
          <a:latin typeface="+mn-lt"/>
          <a:cs typeface="+mn-cs"/>
        </a:defRPr>
      </a:lvl8pPr>
      <a:lvl9pPr marL="7772011" indent="-457177" algn="l" rtl="0" fontAlgn="base">
        <a:spcBef>
          <a:spcPct val="20000"/>
        </a:spcBef>
        <a:spcAft>
          <a:spcPct val="0"/>
        </a:spcAft>
        <a:buChar char="»"/>
        <a:defRPr sz="3200">
          <a:solidFill>
            <a:schemeClr val="tx1"/>
          </a:solidFill>
          <a:latin typeface="+mn-lt"/>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31" y="856"/>
            <a:ext cx="24382476" cy="13715143"/>
          </a:xfrm>
          <a:prstGeom prst="rect">
            <a:avLst/>
          </a:prstGeom>
        </p:spPr>
      </p:pic>
      <p:sp>
        <p:nvSpPr>
          <p:cNvPr id="1029" name="Rectangle 4"/>
          <p:cNvSpPr>
            <a:spLocks noGrp="1" noChangeArrowheads="1"/>
          </p:cNvSpPr>
          <p:nvPr>
            <p:ph type="body" idx="1"/>
          </p:nvPr>
        </p:nvSpPr>
        <p:spPr bwMode="auto">
          <a:xfrm>
            <a:off x="3708158" y="2365377"/>
            <a:ext cx="17474063" cy="9578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dirty="0"/>
              <a:t>Click to edit Master text styles</a:t>
            </a:r>
          </a:p>
          <a:p>
            <a:pPr lvl="1"/>
            <a:r>
              <a:rPr lang="sv-SE" dirty="0"/>
              <a:t>Second level</a:t>
            </a:r>
          </a:p>
          <a:p>
            <a:pPr lvl="2"/>
            <a:r>
              <a:rPr lang="sv-SE" dirty="0"/>
              <a:t>Third level</a:t>
            </a:r>
          </a:p>
          <a:p>
            <a:pPr lvl="3"/>
            <a:r>
              <a:rPr lang="sv-SE" dirty="0"/>
              <a:t>Fourth level</a:t>
            </a:r>
          </a:p>
          <a:p>
            <a:pPr lvl="4"/>
            <a:r>
              <a:rPr lang="sv-SE" dirty="0"/>
              <a:t>Fifth level</a:t>
            </a:r>
          </a:p>
        </p:txBody>
      </p:sp>
      <p:sp>
        <p:nvSpPr>
          <p:cNvPr id="1030" name="Rectangle 3"/>
          <p:cNvSpPr>
            <a:spLocks noGrp="1" noChangeArrowheads="1"/>
          </p:cNvSpPr>
          <p:nvPr>
            <p:ph type="title"/>
          </p:nvPr>
        </p:nvSpPr>
        <p:spPr bwMode="auto">
          <a:xfrm>
            <a:off x="541831" y="88900"/>
            <a:ext cx="21944172" cy="1447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v-SE" dirty="0"/>
              <a:t>Click to edit Master title style</a:t>
            </a:r>
          </a:p>
        </p:txBody>
      </p:sp>
    </p:spTree>
    <p:extLst>
      <p:ext uri="{BB962C8B-B14F-4D97-AF65-F5344CB8AC3E}">
        <p14:creationId xmlns:p14="http://schemas.microsoft.com/office/powerpoint/2010/main" val="2785700954"/>
      </p:ext>
    </p:extLst>
  </p:cSld>
  <p:clrMap bg1="lt1" tx1="dk1" bg2="lt2" tx2="dk2" accent1="accent1" accent2="accent2" accent3="accent3" accent4="accent4" accent5="accent5" accent6="accent6" hlink="hlink" folHlink="folHlink"/>
  <p:sldLayoutIdLst>
    <p:sldLayoutId id="2147484612" r:id="rId1"/>
    <p:sldLayoutId id="2147484613" r:id="rId2"/>
    <p:sldLayoutId id="2147484614" r:id="rId3"/>
    <p:sldLayoutId id="2147484615" r:id="rId4"/>
    <p:sldLayoutId id="2147484616" r:id="rId5"/>
    <p:sldLayoutId id="2147484617" r:id="rId6"/>
    <p:sldLayoutId id="2147484621" r:id="rId7"/>
    <p:sldLayoutId id="2147484619" r:id="rId8"/>
    <p:sldLayoutId id="2147484620" r:id="rId9"/>
  </p:sldLayoutIdLst>
  <p:transition>
    <p:fade/>
  </p:transition>
  <p:txStyles>
    <p:title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p:titleStyle>
    <p:bodyStyle>
      <a:lvl1pPr marL="685766" indent="-685766" algn="l" rtl="0" eaLnBrk="0" fontAlgn="base" hangingPunct="0">
        <a:spcBef>
          <a:spcPts val="800"/>
        </a:spcBef>
        <a:spcAft>
          <a:spcPts val="800"/>
        </a:spcAft>
        <a:buFont typeface="Wingdings" pitchFamily="2" charset="2"/>
        <a:buChar char="§"/>
        <a:defRPr sz="5600" b="1">
          <a:solidFill>
            <a:schemeClr val="bg1"/>
          </a:solidFill>
          <a:latin typeface="Calibri" pitchFamily="34" charset="0"/>
          <a:ea typeface="+mn-ea"/>
          <a:cs typeface="Calibri" pitchFamily="34" charset="0"/>
        </a:defRPr>
      </a:lvl1pPr>
      <a:lvl2pPr marL="1485826" indent="-571471" algn="l" rtl="0" eaLnBrk="0" fontAlgn="base" hangingPunct="0">
        <a:spcBef>
          <a:spcPts val="26"/>
        </a:spcBef>
        <a:spcAft>
          <a:spcPts val="26"/>
        </a:spcAft>
        <a:buChar char="–"/>
        <a:defRPr sz="4800">
          <a:solidFill>
            <a:schemeClr val="bg1"/>
          </a:solidFill>
          <a:latin typeface="Calibri" pitchFamily="34" charset="0"/>
          <a:cs typeface="Calibri" pitchFamily="34" charset="0"/>
        </a:defRPr>
      </a:lvl2pPr>
      <a:lvl3pPr marL="2285886" indent="-457177" algn="l" rtl="0" eaLnBrk="0" fontAlgn="base" hangingPunct="0">
        <a:spcBef>
          <a:spcPct val="20000"/>
        </a:spcBef>
        <a:spcAft>
          <a:spcPct val="0"/>
        </a:spcAft>
        <a:buFont typeface="Wingdings" pitchFamily="2" charset="2"/>
        <a:buChar char="§"/>
        <a:defRPr sz="4000">
          <a:solidFill>
            <a:schemeClr val="bg1"/>
          </a:solidFill>
          <a:latin typeface="Calibri" pitchFamily="34" charset="0"/>
          <a:cs typeface="Calibri" pitchFamily="34" charset="0"/>
        </a:defRPr>
      </a:lvl3pPr>
      <a:lvl4pPr marL="3200240" indent="-457177" algn="l" rtl="0" eaLnBrk="0" fontAlgn="base" hangingPunct="0">
        <a:spcBef>
          <a:spcPct val="20000"/>
        </a:spcBef>
        <a:spcAft>
          <a:spcPct val="0"/>
        </a:spcAft>
        <a:buChar char="–"/>
        <a:defRPr sz="4000">
          <a:solidFill>
            <a:schemeClr val="bg1"/>
          </a:solidFill>
          <a:latin typeface="Calibri" pitchFamily="34" charset="0"/>
          <a:cs typeface="Calibri" pitchFamily="34" charset="0"/>
        </a:defRPr>
      </a:lvl4pPr>
      <a:lvl5pPr marL="4114594" indent="-457177" algn="l" rtl="0" eaLnBrk="0" fontAlgn="base" hangingPunct="0">
        <a:spcBef>
          <a:spcPct val="20000"/>
        </a:spcBef>
        <a:spcAft>
          <a:spcPct val="0"/>
        </a:spcAft>
        <a:buChar char="»"/>
        <a:defRPr sz="4000">
          <a:solidFill>
            <a:schemeClr val="bg1"/>
          </a:solidFill>
          <a:latin typeface="Calibri" pitchFamily="34" charset="0"/>
          <a:cs typeface="Calibri" pitchFamily="34" charset="0"/>
        </a:defRPr>
      </a:lvl5pPr>
      <a:lvl6pPr marL="5028949" indent="-457177" algn="l" rtl="0" fontAlgn="base">
        <a:spcBef>
          <a:spcPct val="20000"/>
        </a:spcBef>
        <a:spcAft>
          <a:spcPct val="0"/>
        </a:spcAft>
        <a:buChar char="»"/>
        <a:defRPr sz="3200">
          <a:solidFill>
            <a:schemeClr val="tx1"/>
          </a:solidFill>
          <a:latin typeface="+mn-lt"/>
          <a:cs typeface="+mn-cs"/>
        </a:defRPr>
      </a:lvl6pPr>
      <a:lvl7pPr marL="5943303" indent="-457177" algn="l" rtl="0" fontAlgn="base">
        <a:spcBef>
          <a:spcPct val="20000"/>
        </a:spcBef>
        <a:spcAft>
          <a:spcPct val="0"/>
        </a:spcAft>
        <a:buChar char="»"/>
        <a:defRPr sz="3200">
          <a:solidFill>
            <a:schemeClr val="tx1"/>
          </a:solidFill>
          <a:latin typeface="+mn-lt"/>
          <a:cs typeface="+mn-cs"/>
        </a:defRPr>
      </a:lvl7pPr>
      <a:lvl8pPr marL="6857657" indent="-457177" algn="l" rtl="0" fontAlgn="base">
        <a:spcBef>
          <a:spcPct val="20000"/>
        </a:spcBef>
        <a:spcAft>
          <a:spcPct val="0"/>
        </a:spcAft>
        <a:buChar char="»"/>
        <a:defRPr sz="3200">
          <a:solidFill>
            <a:schemeClr val="tx1"/>
          </a:solidFill>
          <a:latin typeface="+mn-lt"/>
          <a:cs typeface="+mn-cs"/>
        </a:defRPr>
      </a:lvl8pPr>
      <a:lvl9pPr marL="7772011" indent="-457177" algn="l" rtl="0" fontAlgn="base">
        <a:spcBef>
          <a:spcPct val="20000"/>
        </a:spcBef>
        <a:spcAft>
          <a:spcPct val="0"/>
        </a:spcAft>
        <a:buChar char="»"/>
        <a:defRPr sz="3200">
          <a:solidFill>
            <a:schemeClr val="tx1"/>
          </a:solidFill>
          <a:latin typeface="+mn-lt"/>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446"/>
            <a:ext cx="24382413" cy="13715107"/>
          </a:xfrm>
          <a:prstGeom prst="rect">
            <a:avLst/>
          </a:prstGeom>
        </p:spPr>
      </p:pic>
      <p:sp>
        <p:nvSpPr>
          <p:cNvPr id="6" name="Rectangle 5"/>
          <p:cNvSpPr>
            <a:spLocks noChangeArrowheads="1"/>
          </p:cNvSpPr>
          <p:nvPr userDrawn="1"/>
        </p:nvSpPr>
        <p:spPr bwMode="auto">
          <a:xfrm>
            <a:off x="-121920" y="-121920"/>
            <a:ext cx="2084070" cy="13944600"/>
          </a:xfrm>
          <a:prstGeom prst="rect">
            <a:avLst/>
          </a:prstGeom>
          <a:solidFill>
            <a:schemeClr val="accent6">
              <a:lumMod val="50000"/>
              <a:alpha val="83000"/>
            </a:schemeClr>
          </a:solidFill>
          <a:ln w="19050" algn="ctr">
            <a:solidFill>
              <a:schemeClr val="tx1">
                <a:alpha val="39999"/>
              </a:schemeClr>
            </a:solidFill>
            <a:miter lim="800000"/>
            <a:headEnd/>
            <a:tailEnd/>
          </a:ln>
          <a:effectLst>
            <a:outerShdw blurRad="63500" dist="38100" algn="tl" rotWithShape="0">
              <a:prstClr val="black">
                <a:alpha val="50000"/>
              </a:prstClr>
            </a:outerShdw>
          </a:effectLst>
        </p:spPr>
        <p:txBody>
          <a:bodyPr anchor="ctr"/>
          <a:lstStyle/>
          <a:p>
            <a:pPr algn="ctr">
              <a:defRPr/>
            </a:pPr>
            <a:endParaRPr lang="en-GB" dirty="0">
              <a:solidFill>
                <a:schemeClr val="lt1"/>
              </a:solidFill>
              <a:latin typeface="Calibri" panose="020F0502020204030204" pitchFamily="34" charset="0"/>
              <a:cs typeface="+mn-cs"/>
            </a:endParaRPr>
          </a:p>
        </p:txBody>
      </p:sp>
      <p:sp>
        <p:nvSpPr>
          <p:cNvPr id="1029" name="Rectangle 4"/>
          <p:cNvSpPr>
            <a:spLocks noGrp="1" noChangeArrowheads="1"/>
          </p:cNvSpPr>
          <p:nvPr>
            <p:ph type="body" idx="1"/>
          </p:nvPr>
        </p:nvSpPr>
        <p:spPr bwMode="auto">
          <a:xfrm>
            <a:off x="3708158" y="1694817"/>
            <a:ext cx="17474063" cy="9578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dirty="0"/>
              <a:t>Click to edit Master text styles</a:t>
            </a:r>
          </a:p>
          <a:p>
            <a:pPr lvl="1"/>
            <a:r>
              <a:rPr lang="sv-SE" dirty="0"/>
              <a:t>Second level</a:t>
            </a:r>
          </a:p>
          <a:p>
            <a:pPr lvl="2"/>
            <a:r>
              <a:rPr lang="sv-SE" dirty="0"/>
              <a:t>Third level</a:t>
            </a:r>
          </a:p>
          <a:p>
            <a:pPr lvl="3"/>
            <a:r>
              <a:rPr lang="sv-SE" dirty="0"/>
              <a:t>Fourth level</a:t>
            </a:r>
          </a:p>
          <a:p>
            <a:pPr lvl="4"/>
            <a:r>
              <a:rPr lang="sv-SE" dirty="0"/>
              <a:t>Fifth level</a:t>
            </a:r>
          </a:p>
        </p:txBody>
      </p:sp>
      <p:sp>
        <p:nvSpPr>
          <p:cNvPr id="1030" name="Rectangle 3"/>
          <p:cNvSpPr>
            <a:spLocks noGrp="1" noChangeArrowheads="1"/>
          </p:cNvSpPr>
          <p:nvPr>
            <p:ph type="title"/>
          </p:nvPr>
        </p:nvSpPr>
        <p:spPr bwMode="auto">
          <a:xfrm rot="16200000">
            <a:off x="-5356763" y="6103874"/>
            <a:ext cx="12771120" cy="1447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v-SE" dirty="0"/>
              <a:t>Click to edit Master title style</a:t>
            </a:r>
          </a:p>
        </p:txBody>
      </p:sp>
    </p:spTree>
    <p:extLst>
      <p:ext uri="{BB962C8B-B14F-4D97-AF65-F5344CB8AC3E}">
        <p14:creationId xmlns:p14="http://schemas.microsoft.com/office/powerpoint/2010/main" val="3820633216"/>
      </p:ext>
    </p:extLst>
  </p:cSld>
  <p:clrMap bg1="lt1" tx1="dk1" bg2="lt2" tx2="dk2" accent1="accent1" accent2="accent2" accent3="accent3" accent4="accent4" accent5="accent5" accent6="accent6" hlink="hlink" folHlink="folHlink"/>
  <p:sldLayoutIdLst>
    <p:sldLayoutId id="2147484631" r:id="rId1"/>
    <p:sldLayoutId id="2147484623" r:id="rId2"/>
    <p:sldLayoutId id="2147484624" r:id="rId3"/>
    <p:sldLayoutId id="2147484625" r:id="rId4"/>
    <p:sldLayoutId id="2147484626" r:id="rId5"/>
    <p:sldLayoutId id="2147484627" r:id="rId6"/>
    <p:sldLayoutId id="2147484628" r:id="rId7"/>
    <p:sldLayoutId id="2147484629" r:id="rId8"/>
    <p:sldLayoutId id="2147484632" r:id="rId9"/>
    <p:sldLayoutId id="2147484633" r:id="rId10"/>
    <p:sldLayoutId id="2147484630" r:id="rId11"/>
  </p:sldLayoutIdLst>
  <p:transition>
    <p:fade/>
  </p:transition>
  <p:txStyles>
    <p:titleStyle>
      <a:lvl1pPr algn="l" rtl="0" eaLnBrk="0" fontAlgn="base" hangingPunct="0">
        <a:spcBef>
          <a:spcPct val="0"/>
        </a:spcBef>
        <a:spcAft>
          <a:spcPct val="0"/>
        </a:spcAft>
        <a:defRPr sz="4800" b="1">
          <a:solidFill>
            <a:schemeClr val="bg1"/>
          </a:solidFill>
          <a:latin typeface="Calibri" panose="020F0502020204030204" pitchFamily="34" charset="0"/>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p:titleStyle>
    <p:bodyStyle>
      <a:lvl1pPr marL="685766" indent="-685766" algn="l" rtl="0" eaLnBrk="0" fontAlgn="base" hangingPunct="0">
        <a:spcBef>
          <a:spcPts val="800"/>
        </a:spcBef>
        <a:spcAft>
          <a:spcPts val="800"/>
        </a:spcAft>
        <a:buFont typeface="Wingdings" pitchFamily="2" charset="2"/>
        <a:buChar char="§"/>
        <a:defRPr sz="5600" b="1">
          <a:solidFill>
            <a:schemeClr val="bg1"/>
          </a:solidFill>
          <a:latin typeface="Calibri" pitchFamily="34" charset="0"/>
          <a:ea typeface="+mn-ea"/>
          <a:cs typeface="Calibri" pitchFamily="34" charset="0"/>
        </a:defRPr>
      </a:lvl1pPr>
      <a:lvl2pPr marL="1485826" indent="-571471" algn="l" rtl="0" eaLnBrk="0" fontAlgn="base" hangingPunct="0">
        <a:spcBef>
          <a:spcPts val="26"/>
        </a:spcBef>
        <a:spcAft>
          <a:spcPts val="26"/>
        </a:spcAft>
        <a:buChar char="–"/>
        <a:defRPr sz="4800">
          <a:solidFill>
            <a:schemeClr val="bg1"/>
          </a:solidFill>
          <a:latin typeface="Calibri" pitchFamily="34" charset="0"/>
          <a:cs typeface="Calibri" pitchFamily="34" charset="0"/>
        </a:defRPr>
      </a:lvl2pPr>
      <a:lvl3pPr marL="2285886" indent="-457177" algn="l" rtl="0" eaLnBrk="0" fontAlgn="base" hangingPunct="0">
        <a:spcBef>
          <a:spcPct val="20000"/>
        </a:spcBef>
        <a:spcAft>
          <a:spcPct val="0"/>
        </a:spcAft>
        <a:buFont typeface="Wingdings" pitchFamily="2" charset="2"/>
        <a:buChar char="§"/>
        <a:defRPr sz="4000">
          <a:solidFill>
            <a:schemeClr val="bg1"/>
          </a:solidFill>
          <a:latin typeface="Calibri" pitchFamily="34" charset="0"/>
          <a:cs typeface="Calibri" pitchFamily="34" charset="0"/>
        </a:defRPr>
      </a:lvl3pPr>
      <a:lvl4pPr marL="3200240" indent="-457177" algn="l" rtl="0" eaLnBrk="0" fontAlgn="base" hangingPunct="0">
        <a:spcBef>
          <a:spcPct val="20000"/>
        </a:spcBef>
        <a:spcAft>
          <a:spcPct val="0"/>
        </a:spcAft>
        <a:buChar char="–"/>
        <a:defRPr sz="4000">
          <a:solidFill>
            <a:schemeClr val="bg1"/>
          </a:solidFill>
          <a:latin typeface="Calibri" pitchFamily="34" charset="0"/>
          <a:cs typeface="Calibri" pitchFamily="34" charset="0"/>
        </a:defRPr>
      </a:lvl4pPr>
      <a:lvl5pPr marL="4114594" indent="-457177" algn="l" rtl="0" eaLnBrk="0" fontAlgn="base" hangingPunct="0">
        <a:spcBef>
          <a:spcPct val="20000"/>
        </a:spcBef>
        <a:spcAft>
          <a:spcPct val="0"/>
        </a:spcAft>
        <a:buChar char="»"/>
        <a:defRPr sz="4000">
          <a:solidFill>
            <a:schemeClr val="bg1"/>
          </a:solidFill>
          <a:latin typeface="Calibri" pitchFamily="34" charset="0"/>
          <a:cs typeface="Calibri" pitchFamily="34" charset="0"/>
        </a:defRPr>
      </a:lvl5pPr>
      <a:lvl6pPr marL="5028949" indent="-457177" algn="l" rtl="0" fontAlgn="base">
        <a:spcBef>
          <a:spcPct val="20000"/>
        </a:spcBef>
        <a:spcAft>
          <a:spcPct val="0"/>
        </a:spcAft>
        <a:buChar char="»"/>
        <a:defRPr sz="3200">
          <a:solidFill>
            <a:schemeClr val="tx1"/>
          </a:solidFill>
          <a:latin typeface="+mn-lt"/>
          <a:cs typeface="+mn-cs"/>
        </a:defRPr>
      </a:lvl6pPr>
      <a:lvl7pPr marL="5943303" indent="-457177" algn="l" rtl="0" fontAlgn="base">
        <a:spcBef>
          <a:spcPct val="20000"/>
        </a:spcBef>
        <a:spcAft>
          <a:spcPct val="0"/>
        </a:spcAft>
        <a:buChar char="»"/>
        <a:defRPr sz="3200">
          <a:solidFill>
            <a:schemeClr val="tx1"/>
          </a:solidFill>
          <a:latin typeface="+mn-lt"/>
          <a:cs typeface="+mn-cs"/>
        </a:defRPr>
      </a:lvl7pPr>
      <a:lvl8pPr marL="6857657" indent="-457177" algn="l" rtl="0" fontAlgn="base">
        <a:spcBef>
          <a:spcPct val="20000"/>
        </a:spcBef>
        <a:spcAft>
          <a:spcPct val="0"/>
        </a:spcAft>
        <a:buChar char="»"/>
        <a:defRPr sz="3200">
          <a:solidFill>
            <a:schemeClr val="tx1"/>
          </a:solidFill>
          <a:latin typeface="+mn-lt"/>
          <a:cs typeface="+mn-cs"/>
        </a:defRPr>
      </a:lvl8pPr>
      <a:lvl9pPr marL="7772011" indent="-457177" algn="l" rtl="0" fontAlgn="base">
        <a:spcBef>
          <a:spcPct val="20000"/>
        </a:spcBef>
        <a:spcAft>
          <a:spcPct val="0"/>
        </a:spcAft>
        <a:buChar char="»"/>
        <a:defRPr sz="3200">
          <a:solidFill>
            <a:schemeClr val="tx1"/>
          </a:solidFill>
          <a:latin typeface="+mn-lt"/>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8" Type="http://schemas.openxmlformats.org/officeDocument/2006/relationships/hyperlink" Target="http://tentativestepsheritage.blogspot.co.uk/" TargetMode="External"/><Relationship Id="rId3" Type="http://schemas.openxmlformats.org/officeDocument/2006/relationships/hyperlink" Target="http://tinyurl.com/structured-collaboration" TargetMode="External"/><Relationship Id="rId7"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hyperlink" Target="http://yorkstudentheritage.blogspot.co.uk/" TargetMode="External"/><Relationship Id="rId5" Type="http://schemas.openxmlformats.org/officeDocument/2006/relationships/image" Target="../media/image8.jpg"/><Relationship Id="rId4" Type="http://schemas.openxmlformats.org/officeDocument/2006/relationships/hyperlink" Target="http://tinyurl.com/student-videos-blogging" TargetMode="External"/><Relationship Id="rId9"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DspvqI4UJ_k&amp;feature=youtu.be" TargetMode="External"/><Relationship Id="rId2" Type="http://schemas.openxmlformats.org/officeDocument/2006/relationships/notesSlide" Target="../notesSlides/notesSlide9.xml"/><Relationship Id="rId1" Type="http://schemas.openxmlformats.org/officeDocument/2006/relationships/slideLayout" Target="../slideLayouts/slideLayout38.xml"/><Relationship Id="rId5" Type="http://schemas.openxmlformats.org/officeDocument/2006/relationships/image" Target="../media/image12.jp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hyperlink" Target="https://hiddendale.wordpress.com/breary-banks-audio-guide/" TargetMode="External"/><Relationship Id="rId2" Type="http://schemas.openxmlformats.org/officeDocument/2006/relationships/notesSlide" Target="../notesSlides/notesSlide10.xml"/><Relationship Id="rId1" Type="http://schemas.openxmlformats.org/officeDocument/2006/relationships/slideLayout" Target="../slideLayouts/slideLayout38.xml"/><Relationship Id="rId5" Type="http://schemas.openxmlformats.org/officeDocument/2006/relationships/image" Target="../media/image14.jp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hyperlink" Target="https://derventiobrigantum.wordpress.com/game/" TargetMode="External"/><Relationship Id="rId7"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38.xml"/><Relationship Id="rId6" Type="http://schemas.openxmlformats.org/officeDocument/2006/relationships/image" Target="../media/image16.jpg"/><Relationship Id="rId5" Type="http://schemas.openxmlformats.org/officeDocument/2006/relationships/hyperlink" Target="http://www-users.york.ac.uk/~sp919/fieldschool2017/" TargetMode="Externa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hyperlink" Target="http://tinyurl.com/structured-collaboration" TargetMode="External"/><Relationship Id="rId2" Type="http://schemas.openxmlformats.org/officeDocument/2006/relationships/notesSlide" Target="../notesSlides/notesSlide12.xml"/><Relationship Id="rId1" Type="http://schemas.openxmlformats.org/officeDocument/2006/relationships/slideLayout" Target="../slideLayouts/slideLayout24.xml"/><Relationship Id="rId5" Type="http://schemas.openxmlformats.org/officeDocument/2006/relationships/image" Target="../media/image18.jpg"/><Relationship Id="rId4" Type="http://schemas.openxmlformats.org/officeDocument/2006/relationships/hyperlink" Target="https://elearningyork.wordpress.com/learning-design-and-development/case-studies/support-time-on-task-and-deeper-learning-structured-weekly-group-activities-and-collaborative-resource-production/"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tinyurl.com/structured-collaboration" TargetMode="External"/><Relationship Id="rId2" Type="http://schemas.openxmlformats.org/officeDocument/2006/relationships/notesSlide" Target="../notesSlides/notesSlide13.xml"/><Relationship Id="rId1" Type="http://schemas.openxmlformats.org/officeDocument/2006/relationships/slideLayout" Target="../slideLayouts/slideLayout24.xml"/><Relationship Id="rId5" Type="http://schemas.openxmlformats.org/officeDocument/2006/relationships/image" Target="../media/image19.jpg"/><Relationship Id="rId4" Type="http://schemas.openxmlformats.org/officeDocument/2006/relationships/hyperlink" Target="https://elearningyork.wordpress.com/learning-design-and-development/case-studies/blended-problem-based-learnin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tinyurl.com/structured-collaboration" TargetMode="External"/><Relationship Id="rId7"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hyperlink" Target="http://tinyurl.com/student-led-teachin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tinyurl.com/structured-collaboration" TargetMode="External"/><Relationship Id="rId7"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hyperlink" Target="https://vle.york.ac.uk/bbcswebdav/institution/E-Learning%20Development%20Team/Internal/Evaluation/Case%20Studies/CaseStudy_HistTheory_Nov2009.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hyperlink" Target="http://bit.ly/ytelhb-4-2" TargetMode="External"/><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hyperlink" Target="http://bit.ly/ytel-hb" TargetMode="External"/><Relationship Id="rId2" Type="http://schemas.openxmlformats.org/officeDocument/2006/relationships/image" Target="../media/image26.png"/><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8" Type="http://schemas.openxmlformats.org/officeDocument/2006/relationships/hyperlink" Target="http://tinyurl.com/deeper-engagement" TargetMode="External"/><Relationship Id="rId3" Type="http://schemas.openxmlformats.org/officeDocument/2006/relationships/hyperlink" Target="http://tinyurl.com/student-led-teaching" TargetMode="External"/><Relationship Id="rId7" Type="http://schemas.openxmlformats.org/officeDocument/2006/relationships/hyperlink" Target="http://tinyurl.com/critical-literature-review" TargetMode="External"/><Relationship Id="rId2" Type="http://schemas.openxmlformats.org/officeDocument/2006/relationships/hyperlink" Target="http://tinyurl.com/blended-PBL" TargetMode="External"/><Relationship Id="rId1" Type="http://schemas.openxmlformats.org/officeDocument/2006/relationships/slideLayout" Target="../slideLayouts/slideLayout38.xml"/><Relationship Id="rId6" Type="http://schemas.openxmlformats.org/officeDocument/2006/relationships/hyperlink" Target="https://www.youtube.com/watch?v=A_uAII8n9uI" TargetMode="External"/><Relationship Id="rId5" Type="http://schemas.openxmlformats.org/officeDocument/2006/relationships/hyperlink" Target="http://tinyurl.com/student-videos-blogging" TargetMode="External"/><Relationship Id="rId4" Type="http://schemas.openxmlformats.org/officeDocument/2006/relationships/hyperlink" Target="https://www.youtube.com/watch?v=fiysfbBvWQg"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educause.edu/LibraryDetailPage/666?ID=ERB0407" TargetMode="External"/><Relationship Id="rId2" Type="http://schemas.openxmlformats.org/officeDocument/2006/relationships/hyperlink" Target="http://eprints.qut.edu.au/6625/1/6625.pdf" TargetMode="External"/><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hyperlink" Target="bit.ly/ytelhb" TargetMode="External"/><Relationship Id="rId2" Type="http://schemas.openxmlformats.org/officeDocument/2006/relationships/notesSlide" Target="../notesSlides/notesSlide20.xml"/><Relationship Id="rId1" Type="http://schemas.openxmlformats.org/officeDocument/2006/relationships/slideLayout" Target="../slideLayouts/slideLayout24.xml"/><Relationship Id="rId5" Type="http://schemas.openxmlformats.org/officeDocument/2006/relationships/image" Target="../media/image27.jpg"/><Relationship Id="rId4" Type="http://schemas.openxmlformats.org/officeDocument/2006/relationships/hyperlink" Target="http://tinyurl.com/structured-collabor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89873" y="10400114"/>
            <a:ext cx="3326833" cy="1236492"/>
          </a:xfrm>
        </p:spPr>
        <p:txBody>
          <a:bodyPr/>
          <a:lstStyle/>
          <a:p>
            <a:pPr>
              <a:spcBef>
                <a:spcPts val="0"/>
              </a:spcBef>
              <a:spcAft>
                <a:spcPts val="0"/>
              </a:spcAft>
            </a:pPr>
            <a:r>
              <a:rPr lang="en-GB" sz="3200" b="0" dirty="0"/>
              <a:t>Dr Richard Walker</a:t>
            </a:r>
          </a:p>
          <a:p>
            <a:pPr>
              <a:spcBef>
                <a:spcPts val="0"/>
              </a:spcBef>
              <a:spcAft>
                <a:spcPts val="0"/>
              </a:spcAft>
            </a:pPr>
            <a:r>
              <a:rPr lang="en-GB" sz="3200" b="0" dirty="0"/>
              <a:t>Wayne Britcliffe</a:t>
            </a:r>
          </a:p>
        </p:txBody>
      </p:sp>
      <p:sp>
        <p:nvSpPr>
          <p:cNvPr id="2" name="Title 1"/>
          <p:cNvSpPr>
            <a:spLocks noGrp="1"/>
          </p:cNvSpPr>
          <p:nvPr>
            <p:ph type="ctrTitle"/>
          </p:nvPr>
        </p:nvSpPr>
        <p:spPr>
          <a:xfrm>
            <a:off x="2610656" y="4954771"/>
            <a:ext cx="5916656" cy="5299053"/>
          </a:xfrm>
        </p:spPr>
        <p:txBody>
          <a:bodyPr/>
          <a:lstStyle/>
          <a:p>
            <a:pPr eaLnBrk="1" hangingPunct="1">
              <a:spcBef>
                <a:spcPts val="0"/>
              </a:spcBef>
              <a:spcAft>
                <a:spcPts val="0"/>
              </a:spcAft>
            </a:pPr>
            <a:r>
              <a:rPr lang="en-GB" sz="5400" dirty="0">
                <a:solidFill>
                  <a:srgbClr val="FFFFFF"/>
                </a:solidFill>
                <a:cs typeface="Calibri" pitchFamily="34" charset="0"/>
              </a:rPr>
              <a:t>Enabling active learning through technology: </a:t>
            </a:r>
            <a:br>
              <a:rPr lang="en-GB" sz="5400" dirty="0">
                <a:solidFill>
                  <a:srgbClr val="FFFFFF"/>
                </a:solidFill>
                <a:cs typeface="Calibri" pitchFamily="34" charset="0"/>
              </a:rPr>
            </a:br>
            <a:r>
              <a:rPr lang="en-GB" sz="4400" dirty="0">
                <a:solidFill>
                  <a:srgbClr val="FFFFFF"/>
                </a:solidFill>
                <a:cs typeface="Calibri" pitchFamily="34" charset="0"/>
              </a:rPr>
              <a:t>Use cases, instructional design &amp; delivery responsibilities</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dirty="0"/>
              <a:t>Session Outline</a:t>
            </a:r>
            <a:endParaRPr lang="en-GB" dirty="0"/>
          </a:p>
        </p:txBody>
      </p:sp>
      <p:sp>
        <p:nvSpPr>
          <p:cNvPr id="2" name="Content Placeholder 1"/>
          <p:cNvSpPr>
            <a:spLocks noGrp="1"/>
          </p:cNvSpPr>
          <p:nvPr>
            <p:ph idx="1"/>
          </p:nvPr>
        </p:nvSpPr>
        <p:spPr>
          <a:xfrm>
            <a:off x="3401843" y="2146080"/>
            <a:ext cx="17842009" cy="11569920"/>
          </a:xfrm>
        </p:spPr>
        <p:txBody>
          <a:bodyPr/>
          <a:lstStyle/>
          <a:p>
            <a:pPr lvl="0"/>
            <a:r>
              <a:rPr lang="en-GB" sz="6000" dirty="0"/>
              <a:t>Defining active learning</a:t>
            </a:r>
          </a:p>
          <a:p>
            <a:pPr lvl="1"/>
            <a:r>
              <a:rPr lang="en-GB" b="0" dirty="0"/>
              <a:t>How does this fit with the York Pedagogy?</a:t>
            </a:r>
          </a:p>
          <a:p>
            <a:pPr lvl="0">
              <a:spcBef>
                <a:spcPts val="2400"/>
              </a:spcBef>
            </a:pPr>
            <a:r>
              <a:rPr lang="en-GB" sz="6000" dirty="0"/>
              <a:t>Identifying opportunities to design in student-led activities using technology</a:t>
            </a:r>
          </a:p>
          <a:p>
            <a:pPr lvl="1"/>
            <a:r>
              <a:rPr lang="en-GB" b="0" dirty="0"/>
              <a:t>Discussion</a:t>
            </a:r>
          </a:p>
          <a:p>
            <a:pPr lvl="0">
              <a:spcBef>
                <a:spcPts val="2400"/>
              </a:spcBef>
            </a:pPr>
            <a:r>
              <a:rPr lang="en-GB" sz="6000" dirty="0"/>
              <a:t>Review of course design approaches and activity modes at York</a:t>
            </a:r>
          </a:p>
          <a:p>
            <a:pPr lvl="0">
              <a:spcBef>
                <a:spcPts val="2400"/>
              </a:spcBef>
            </a:pPr>
            <a:r>
              <a:rPr lang="en-GB" sz="6000" dirty="0"/>
              <a:t>Facilitating student-led teaching and content creation activities</a:t>
            </a:r>
          </a:p>
          <a:p>
            <a:pPr lvl="1"/>
            <a:r>
              <a:rPr lang="en-GB" b="0" dirty="0"/>
              <a:t>Instructional responsibilities and things to think about</a:t>
            </a:r>
          </a:p>
        </p:txBody>
      </p:sp>
    </p:spTree>
    <p:extLst>
      <p:ext uri="{BB962C8B-B14F-4D97-AF65-F5344CB8AC3E}">
        <p14:creationId xmlns:p14="http://schemas.microsoft.com/office/powerpoint/2010/main" val="346354106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dirty="0" err="1"/>
              <a:t>Programme</a:t>
            </a:r>
            <a:r>
              <a:rPr lang="en-US" dirty="0"/>
              <a:t>-level design and renewal</a:t>
            </a:r>
            <a:endParaRPr lang="en-GB" dirty="0"/>
          </a:p>
        </p:txBody>
      </p:sp>
      <p:sp>
        <p:nvSpPr>
          <p:cNvPr id="2" name="Content Placeholder 1"/>
          <p:cNvSpPr>
            <a:spLocks noGrp="1"/>
          </p:cNvSpPr>
          <p:nvPr>
            <p:ph idx="1"/>
          </p:nvPr>
        </p:nvSpPr>
        <p:spPr>
          <a:xfrm>
            <a:off x="1590556" y="3641727"/>
            <a:ext cx="12591610" cy="9026524"/>
          </a:xfrm>
        </p:spPr>
        <p:txBody>
          <a:bodyPr/>
          <a:lstStyle/>
          <a:p>
            <a:pPr lvl="0"/>
            <a:r>
              <a:rPr lang="en-GB" sz="4800" b="0" dirty="0"/>
              <a:t>Explicit attention to all aspects of student work: independent study and formative tasks</a:t>
            </a:r>
          </a:p>
          <a:p>
            <a:pPr lvl="0"/>
            <a:r>
              <a:rPr lang="en-GB" sz="4800" b="0" dirty="0"/>
              <a:t>Focus on active learning design – developing students as autonomous learners</a:t>
            </a:r>
          </a:p>
          <a:p>
            <a:pPr lvl="1"/>
            <a:r>
              <a:rPr lang="en-GB" sz="4000" b="0" dirty="0"/>
              <a:t>enabled through technology: designed in and aligned with learning objectives</a:t>
            </a:r>
          </a:p>
          <a:p>
            <a:pPr lvl="1"/>
            <a:r>
              <a:rPr lang="en-GB" sz="4000" b="0" dirty="0"/>
              <a:t>supporting different modes of learner engagement, activity and control</a:t>
            </a:r>
          </a:p>
        </p:txBody>
      </p:sp>
      <p:sp>
        <p:nvSpPr>
          <p:cNvPr id="4" name="Title 1"/>
          <p:cNvSpPr txBox="1">
            <a:spLocks/>
          </p:cNvSpPr>
          <p:nvPr/>
        </p:nvSpPr>
        <p:spPr>
          <a:xfrm>
            <a:off x="1243176" y="2543283"/>
            <a:ext cx="12544543" cy="1401185"/>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defTabSz="383873"/>
            <a:r>
              <a:rPr lang="en-GB" sz="5400" kern="0" dirty="0">
                <a:solidFill>
                  <a:srgbClr val="FFFFFF"/>
                </a:solidFill>
                <a:latin typeface="Calibri" panose="020F0502020204030204" pitchFamily="34" charset="0"/>
              </a:rPr>
              <a:t>York Pedagogy: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79169" y="2214054"/>
            <a:ext cx="9503244" cy="10112189"/>
          </a:xfrm>
          <a:prstGeom prst="rect">
            <a:avLst/>
          </a:prstGeom>
        </p:spPr>
      </p:pic>
    </p:spTree>
    <p:extLst>
      <p:ext uri="{BB962C8B-B14F-4D97-AF65-F5344CB8AC3E}">
        <p14:creationId xmlns:p14="http://schemas.microsoft.com/office/powerpoint/2010/main" val="1710244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GB" sz="4000" dirty="0"/>
              <a:t>Modes of learner engagement supported through the use of technology</a:t>
            </a:r>
          </a:p>
        </p:txBody>
      </p:sp>
      <p:graphicFrame>
        <p:nvGraphicFramePr>
          <p:cNvPr id="6" name="Diagram 5"/>
          <p:cNvGraphicFramePr/>
          <p:nvPr>
            <p:extLst>
              <p:ext uri="{D42A27DB-BD31-4B8C-83A1-F6EECF244321}">
                <p14:modId xmlns:p14="http://schemas.microsoft.com/office/powerpoint/2010/main" val="2188234892"/>
              </p:ext>
            </p:extLst>
          </p:nvPr>
        </p:nvGraphicFramePr>
        <p:xfrm>
          <a:off x="1112721" y="2725268"/>
          <a:ext cx="22267231" cy="10008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p:cNvSpPr txBox="1">
            <a:spLocks/>
          </p:cNvSpPr>
          <p:nvPr/>
        </p:nvSpPr>
        <p:spPr>
          <a:xfrm>
            <a:off x="1327873" y="2150148"/>
            <a:ext cx="7475468" cy="898605"/>
          </a:xfrm>
          <a:prstGeom prst="rect">
            <a:avLst/>
          </a:prstGeom>
        </p:spPr>
        <p:txBody>
          <a:bodyPr lIns="38393" tIns="19197" rIns="38393" bIns="19197"/>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defTabSz="383948"/>
            <a:r>
              <a:rPr lang="en-GB" sz="5400" kern="0" dirty="0">
                <a:solidFill>
                  <a:srgbClr val="BBE0E3">
                    <a:lumMod val="90000"/>
                  </a:srgbClr>
                </a:solidFill>
                <a:latin typeface="Calibri" panose="020F0502020204030204" pitchFamily="34" charset="0"/>
              </a:rPr>
              <a:t>Engagement Mode</a:t>
            </a:r>
          </a:p>
        </p:txBody>
      </p:sp>
      <p:sp>
        <p:nvSpPr>
          <p:cNvPr id="8" name="Title 1"/>
          <p:cNvSpPr txBox="1">
            <a:spLocks/>
          </p:cNvSpPr>
          <p:nvPr/>
        </p:nvSpPr>
        <p:spPr>
          <a:xfrm>
            <a:off x="8588189" y="2149395"/>
            <a:ext cx="7817223" cy="898605"/>
          </a:xfrm>
          <a:prstGeom prst="rect">
            <a:avLst/>
          </a:prstGeom>
        </p:spPr>
        <p:txBody>
          <a:bodyPr lIns="38393" tIns="19197" rIns="38393" bIns="19197"/>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defTabSz="383948"/>
            <a:r>
              <a:rPr lang="en-GB" sz="5400" kern="0" dirty="0">
                <a:solidFill>
                  <a:srgbClr val="BBE0E3">
                    <a:lumMod val="90000"/>
                  </a:srgbClr>
                </a:solidFill>
                <a:latin typeface="Calibri" panose="020F0502020204030204" pitchFamily="34" charset="0"/>
              </a:rPr>
              <a:t>Illustrative Activities</a:t>
            </a:r>
          </a:p>
        </p:txBody>
      </p:sp>
      <p:sp>
        <p:nvSpPr>
          <p:cNvPr id="9" name="Title 1"/>
          <p:cNvSpPr txBox="1">
            <a:spLocks/>
          </p:cNvSpPr>
          <p:nvPr/>
        </p:nvSpPr>
        <p:spPr>
          <a:xfrm>
            <a:off x="15977627" y="2149395"/>
            <a:ext cx="6508376" cy="898605"/>
          </a:xfrm>
          <a:prstGeom prst="rect">
            <a:avLst/>
          </a:prstGeom>
        </p:spPr>
        <p:txBody>
          <a:bodyPr lIns="38393" tIns="19197" rIns="38393" bIns="19197"/>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defTabSz="383948"/>
            <a:r>
              <a:rPr lang="en-GB" sz="5400" kern="0" dirty="0">
                <a:solidFill>
                  <a:srgbClr val="BBE0E3">
                    <a:lumMod val="90000"/>
                  </a:srgbClr>
                </a:solidFill>
                <a:latin typeface="Calibri" panose="020F0502020204030204" pitchFamily="34" charset="0"/>
              </a:rPr>
              <a:t>TEL support</a:t>
            </a:r>
          </a:p>
        </p:txBody>
      </p:sp>
    </p:spTree>
    <p:extLst>
      <p:ext uri="{BB962C8B-B14F-4D97-AF65-F5344CB8AC3E}">
        <p14:creationId xmlns:p14="http://schemas.microsoft.com/office/powerpoint/2010/main" val="61196689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Arrow 9"/>
          <p:cNvSpPr/>
          <p:nvPr/>
        </p:nvSpPr>
        <p:spPr>
          <a:xfrm>
            <a:off x="1969477" y="1769250"/>
            <a:ext cx="21629077" cy="7455104"/>
          </a:xfrm>
          <a:prstGeom prst="rightArrow">
            <a:avLst>
              <a:gd name="adj1" fmla="val 50000"/>
              <a:gd name="adj2" fmla="val 64238"/>
            </a:avLst>
          </a:prstGeom>
          <a:solidFill>
            <a:srgbClr val="CCCCFF">
              <a:alpha val="57000"/>
            </a:srgbClr>
          </a:solidFill>
          <a:ln>
            <a:noFill/>
          </a:ln>
          <a:effectLst>
            <a:outerShdw blurRad="40005" dist="20320" dir="5400000" algn="ctr" rotWithShape="0">
              <a:schemeClr val="tx1">
                <a:alpha val="38000"/>
              </a:schemeClr>
            </a:outerShdw>
          </a:effectLst>
          <a:scene3d>
            <a:camera prst="orthographicFront"/>
            <a:lightRig rig="soft" dir="t"/>
          </a:scene3d>
          <a:sp3d prstMaterial="dkEdge">
            <a:bevelT w="8890" h="3810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a:p>
        </p:txBody>
      </p:sp>
      <p:sp>
        <p:nvSpPr>
          <p:cNvPr id="25" name="Rounded Rectangle 24"/>
          <p:cNvSpPr/>
          <p:nvPr/>
        </p:nvSpPr>
        <p:spPr>
          <a:xfrm>
            <a:off x="3405886" y="6136032"/>
            <a:ext cx="6316808" cy="2209790"/>
          </a:xfrm>
          <a:prstGeom prst="roundRect">
            <a:avLst>
              <a:gd name="adj" fmla="val 1000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alpha val="90000"/>
              <a:hueOff val="0"/>
              <a:satOff val="0"/>
              <a:lumOff val="0"/>
              <a:alphaOff val="0"/>
            </a:schemeClr>
          </a:fillRef>
          <a:effectRef idx="1">
            <a:schemeClr val="accent6">
              <a:alpha val="90000"/>
              <a:hueOff val="0"/>
              <a:satOff val="0"/>
              <a:lumOff val="0"/>
              <a:alphaOff val="0"/>
            </a:schemeClr>
          </a:effectRef>
          <a:fontRef idx="minor">
            <a:schemeClr val="dk1"/>
          </a:fontRef>
        </p:style>
        <p:txBody>
          <a:bodyPr/>
          <a:lstStyle/>
          <a:p>
            <a:endParaRPr lang="en-GB"/>
          </a:p>
        </p:txBody>
      </p:sp>
      <p:sp>
        <p:nvSpPr>
          <p:cNvPr id="8195" name="Rectangle 2"/>
          <p:cNvSpPr>
            <a:spLocks noGrp="1" noChangeArrowheads="1"/>
          </p:cNvSpPr>
          <p:nvPr>
            <p:ph type="title"/>
          </p:nvPr>
        </p:nvSpPr>
        <p:spPr/>
        <p:txBody>
          <a:bodyPr/>
          <a:lstStyle/>
          <a:p>
            <a:pPr eaLnBrk="1" hangingPunct="1"/>
            <a:r>
              <a:rPr lang="en-GB" sz="4000" dirty="0"/>
              <a:t>Towards user-led education</a:t>
            </a:r>
          </a:p>
        </p:txBody>
      </p:sp>
      <p:sp>
        <p:nvSpPr>
          <p:cNvPr id="11" name="Rounded Rectangle 10"/>
          <p:cNvSpPr/>
          <p:nvPr/>
        </p:nvSpPr>
        <p:spPr>
          <a:xfrm>
            <a:off x="15276643" y="2696884"/>
            <a:ext cx="5363647" cy="2209790"/>
          </a:xfrm>
          <a:prstGeom prst="roundRect">
            <a:avLst>
              <a:gd name="adj" fmla="val 1000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alpha val="90000"/>
              <a:hueOff val="0"/>
              <a:satOff val="0"/>
              <a:lumOff val="0"/>
              <a:alphaOff val="0"/>
            </a:schemeClr>
          </a:fillRef>
          <a:effectRef idx="1">
            <a:schemeClr val="accent6">
              <a:alpha val="90000"/>
              <a:hueOff val="0"/>
              <a:satOff val="0"/>
              <a:lumOff val="0"/>
              <a:alphaOff val="0"/>
            </a:schemeClr>
          </a:effectRef>
          <a:fontRef idx="minor">
            <a:schemeClr val="dk1"/>
          </a:fontRef>
        </p:style>
        <p:txBody>
          <a:bodyPr/>
          <a:lstStyle/>
          <a:p>
            <a:endParaRPr lang="en-GB"/>
          </a:p>
        </p:txBody>
      </p:sp>
      <p:sp>
        <p:nvSpPr>
          <p:cNvPr id="12" name="Rounded Rectangle 11"/>
          <p:cNvSpPr/>
          <p:nvPr/>
        </p:nvSpPr>
        <p:spPr>
          <a:xfrm>
            <a:off x="8392228" y="2696295"/>
            <a:ext cx="5363647" cy="2209790"/>
          </a:xfrm>
          <a:prstGeom prst="roundRect">
            <a:avLst>
              <a:gd name="adj" fmla="val 1000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alpha val="90000"/>
              <a:hueOff val="0"/>
              <a:satOff val="0"/>
              <a:lumOff val="0"/>
              <a:alphaOff val="0"/>
            </a:schemeClr>
          </a:fillRef>
          <a:effectRef idx="1">
            <a:schemeClr val="accent6">
              <a:alpha val="90000"/>
              <a:hueOff val="0"/>
              <a:satOff val="0"/>
              <a:lumOff val="0"/>
              <a:alphaOff val="0"/>
            </a:schemeClr>
          </a:effectRef>
          <a:fontRef idx="minor">
            <a:schemeClr val="dk1"/>
          </a:fontRef>
        </p:style>
        <p:txBody>
          <a:bodyPr/>
          <a:lstStyle/>
          <a:p>
            <a:endParaRPr lang="en-GB"/>
          </a:p>
        </p:txBody>
      </p:sp>
      <p:sp>
        <p:nvSpPr>
          <p:cNvPr id="13" name="Rounded Rectangle 12"/>
          <p:cNvSpPr/>
          <p:nvPr/>
        </p:nvSpPr>
        <p:spPr>
          <a:xfrm>
            <a:off x="1507813" y="2691298"/>
            <a:ext cx="5363647" cy="2209790"/>
          </a:xfrm>
          <a:prstGeom prst="roundRect">
            <a:avLst>
              <a:gd name="adj" fmla="val 1000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alpha val="90000"/>
              <a:hueOff val="0"/>
              <a:satOff val="0"/>
              <a:lumOff val="0"/>
              <a:alphaOff val="0"/>
            </a:schemeClr>
          </a:fillRef>
          <a:effectRef idx="1">
            <a:schemeClr val="accent6">
              <a:alpha val="90000"/>
              <a:hueOff val="0"/>
              <a:satOff val="0"/>
              <a:lumOff val="0"/>
              <a:alphaOff val="0"/>
            </a:schemeClr>
          </a:effectRef>
          <a:fontRef idx="minor">
            <a:schemeClr val="dk1"/>
          </a:fontRef>
        </p:style>
        <p:txBody>
          <a:bodyPr/>
          <a:lstStyle/>
          <a:p>
            <a:endParaRPr lang="en-GB"/>
          </a:p>
        </p:txBody>
      </p:sp>
      <p:sp>
        <p:nvSpPr>
          <p:cNvPr id="15" name="TextBox 10"/>
          <p:cNvSpPr txBox="1">
            <a:spLocks noChangeArrowheads="1"/>
          </p:cNvSpPr>
          <p:nvPr/>
        </p:nvSpPr>
        <p:spPr bwMode="auto">
          <a:xfrm>
            <a:off x="1507814" y="3382037"/>
            <a:ext cx="5363646" cy="769441"/>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dirty="0">
                <a:latin typeface="Calibri" panose="020F0502020204030204" pitchFamily="34" charset="0"/>
              </a:rPr>
              <a:t>Enabling learning</a:t>
            </a:r>
          </a:p>
        </p:txBody>
      </p:sp>
      <p:sp>
        <p:nvSpPr>
          <p:cNvPr id="16" name="TextBox 11"/>
          <p:cNvSpPr txBox="1">
            <a:spLocks noChangeArrowheads="1"/>
          </p:cNvSpPr>
          <p:nvPr/>
        </p:nvSpPr>
        <p:spPr bwMode="auto">
          <a:xfrm>
            <a:off x="8392228" y="3382037"/>
            <a:ext cx="5363647" cy="769441"/>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dirty="0">
                <a:latin typeface="Calibri" panose="020F0502020204030204" pitchFamily="34" charset="0"/>
              </a:rPr>
              <a:t>Enhancing learning</a:t>
            </a:r>
          </a:p>
        </p:txBody>
      </p:sp>
      <p:sp>
        <p:nvSpPr>
          <p:cNvPr id="17" name="TextBox 12"/>
          <p:cNvSpPr txBox="1">
            <a:spLocks noChangeArrowheads="1"/>
          </p:cNvSpPr>
          <p:nvPr/>
        </p:nvSpPr>
        <p:spPr bwMode="auto">
          <a:xfrm>
            <a:off x="15276643" y="3023236"/>
            <a:ext cx="5363647" cy="144655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dirty="0">
                <a:latin typeface="Calibri" panose="020F0502020204030204" pitchFamily="34" charset="0"/>
              </a:rPr>
              <a:t>Transformative learning</a:t>
            </a:r>
          </a:p>
        </p:txBody>
      </p:sp>
      <p:sp>
        <p:nvSpPr>
          <p:cNvPr id="19" name="TextBox 17"/>
          <p:cNvSpPr txBox="1">
            <a:spLocks noChangeArrowheads="1"/>
          </p:cNvSpPr>
          <p:nvPr/>
        </p:nvSpPr>
        <p:spPr bwMode="auto">
          <a:xfrm>
            <a:off x="3236554" y="4971428"/>
            <a:ext cx="15033618" cy="92333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5400" b="1" i="1" dirty="0">
                <a:solidFill>
                  <a:schemeClr val="bg1"/>
                </a:solidFill>
                <a:latin typeface="Calibri" panose="020F0502020204030204" pitchFamily="34" charset="0"/>
              </a:rPr>
              <a:t>Active Learning and Engagement</a:t>
            </a:r>
          </a:p>
        </p:txBody>
      </p:sp>
      <p:sp>
        <p:nvSpPr>
          <p:cNvPr id="21" name="TextBox 13"/>
          <p:cNvSpPr txBox="1">
            <a:spLocks noChangeArrowheads="1"/>
          </p:cNvSpPr>
          <p:nvPr/>
        </p:nvSpPr>
        <p:spPr bwMode="auto">
          <a:xfrm>
            <a:off x="3405886" y="6535933"/>
            <a:ext cx="6316808" cy="144655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dirty="0">
                <a:latin typeface="Calibri" panose="020F0502020204030204" pitchFamily="34" charset="0"/>
              </a:rPr>
              <a:t>Increasing flexibility</a:t>
            </a:r>
          </a:p>
          <a:p>
            <a:pPr algn="ctr"/>
            <a:r>
              <a:rPr lang="en-GB" sz="4400" b="1" dirty="0">
                <a:latin typeface="Calibri" panose="020F0502020204030204" pitchFamily="34" charset="0"/>
              </a:rPr>
              <a:t>and access to learning</a:t>
            </a:r>
          </a:p>
        </p:txBody>
      </p:sp>
      <p:sp>
        <p:nvSpPr>
          <p:cNvPr id="22" name="Content Placeholder 2"/>
          <p:cNvSpPr>
            <a:spLocks noGrp="1"/>
          </p:cNvSpPr>
          <p:nvPr/>
        </p:nvSpPr>
        <p:spPr>
          <a:xfrm>
            <a:off x="3340033" y="8517002"/>
            <a:ext cx="6881425" cy="45829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
            </a:pPr>
            <a:r>
              <a:rPr lang="en-GB" sz="4800" dirty="0">
                <a:solidFill>
                  <a:schemeClr val="bg1"/>
                </a:solidFill>
                <a:latin typeface="Calibri" panose="020F0502020204030204" pitchFamily="34" charset="0"/>
              </a:rPr>
              <a:t>Nomadic &amp; situated (context aware) learning</a:t>
            </a:r>
          </a:p>
          <a:p>
            <a:pPr>
              <a:buFont typeface="Wingdings" pitchFamily="2" charset="2"/>
              <a:buChar char="§"/>
            </a:pPr>
            <a:r>
              <a:rPr lang="en-GB" sz="4800" dirty="0">
                <a:solidFill>
                  <a:schemeClr val="bg1"/>
                </a:solidFill>
                <a:latin typeface="Calibri" panose="020F0502020204030204" pitchFamily="34" charset="0"/>
              </a:rPr>
              <a:t>Facilitating discussion and peer support</a:t>
            </a:r>
          </a:p>
        </p:txBody>
      </p:sp>
      <p:sp>
        <p:nvSpPr>
          <p:cNvPr id="23" name="Content Placeholder 2"/>
          <p:cNvSpPr txBox="1">
            <a:spLocks/>
          </p:cNvSpPr>
          <p:nvPr/>
        </p:nvSpPr>
        <p:spPr bwMode="auto">
          <a:xfrm>
            <a:off x="11468884" y="8519501"/>
            <a:ext cx="6801288" cy="45762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eaLnBrk="0" hangingPunct="0">
              <a:spcBef>
                <a:spcPct val="25000"/>
              </a:spcBef>
              <a:spcAft>
                <a:spcPct val="25000"/>
              </a:spcAft>
              <a:buFont typeface="Wingdings" pitchFamily="2" charset="2"/>
              <a:buChar char="§"/>
            </a:pPr>
            <a:r>
              <a:rPr lang="en-GB" sz="4800" kern="0" dirty="0">
                <a:solidFill>
                  <a:schemeClr val="bg1"/>
                </a:solidFill>
                <a:latin typeface="Calibri" panose="020F0502020204030204" pitchFamily="34" charset="0"/>
              </a:rPr>
              <a:t>Student-authored teaching resources</a:t>
            </a:r>
          </a:p>
          <a:p>
            <a:pPr marL="342900" lvl="0" indent="-342900" eaLnBrk="0" hangingPunct="0">
              <a:spcBef>
                <a:spcPct val="25000"/>
              </a:spcBef>
              <a:spcAft>
                <a:spcPct val="25000"/>
              </a:spcAft>
              <a:buFont typeface="Wingdings" pitchFamily="2" charset="2"/>
              <a:buChar char="§"/>
            </a:pPr>
            <a:r>
              <a:rPr lang="en-GB" sz="4800" kern="0" dirty="0">
                <a:solidFill>
                  <a:schemeClr val="bg1"/>
                </a:solidFill>
                <a:latin typeface="Calibri" panose="020F0502020204030204" pitchFamily="34" charset="0"/>
              </a:rPr>
              <a:t>Student-led learning through collaboration &amp; communities of inquiry</a:t>
            </a:r>
          </a:p>
        </p:txBody>
      </p:sp>
      <p:sp>
        <p:nvSpPr>
          <p:cNvPr id="24" name="Rounded Rectangle 23"/>
          <p:cNvSpPr/>
          <p:nvPr/>
        </p:nvSpPr>
        <p:spPr>
          <a:xfrm>
            <a:off x="11413202" y="6141029"/>
            <a:ext cx="6316808" cy="2209790"/>
          </a:xfrm>
          <a:prstGeom prst="roundRect">
            <a:avLst>
              <a:gd name="adj" fmla="val 1000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alpha val="90000"/>
              <a:hueOff val="0"/>
              <a:satOff val="0"/>
              <a:lumOff val="0"/>
              <a:alphaOff val="0"/>
            </a:schemeClr>
          </a:fillRef>
          <a:effectRef idx="1">
            <a:schemeClr val="accent6">
              <a:alpha val="90000"/>
              <a:hueOff val="0"/>
              <a:satOff val="0"/>
              <a:lumOff val="0"/>
              <a:alphaOff val="0"/>
            </a:schemeClr>
          </a:effectRef>
          <a:fontRef idx="minor">
            <a:schemeClr val="dk1"/>
          </a:fontRef>
        </p:style>
        <p:txBody>
          <a:bodyPr/>
          <a:lstStyle/>
          <a:p>
            <a:endParaRPr lang="en-GB"/>
          </a:p>
        </p:txBody>
      </p:sp>
      <p:sp>
        <p:nvSpPr>
          <p:cNvPr id="18" name="TextBox 14"/>
          <p:cNvSpPr txBox="1">
            <a:spLocks noChangeArrowheads="1"/>
          </p:cNvSpPr>
          <p:nvPr/>
        </p:nvSpPr>
        <p:spPr bwMode="auto">
          <a:xfrm>
            <a:off x="11433714" y="6517652"/>
            <a:ext cx="6296296" cy="1446550"/>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dirty="0">
                <a:latin typeface="Calibri" panose="020F0502020204030204" pitchFamily="34" charset="0"/>
              </a:rPr>
              <a:t>Extending range of learning opportunities</a:t>
            </a:r>
          </a:p>
        </p:txBody>
      </p:sp>
    </p:spTree>
    <p:extLst>
      <p:ext uri="{BB962C8B-B14F-4D97-AF65-F5344CB8AC3E}">
        <p14:creationId xmlns:p14="http://schemas.microsoft.com/office/powerpoint/2010/main" val="22937961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up)">
                                      <p:cBhvr>
                                        <p:cTn id="11" dur="500"/>
                                        <p:tgtEl>
                                          <p:spTgt spid="22"/>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up)">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Students as producers of content </a:t>
            </a:r>
          </a:p>
        </p:txBody>
      </p:sp>
      <p:sp>
        <p:nvSpPr>
          <p:cNvPr id="3" name="Content Placeholder 2"/>
          <p:cNvSpPr>
            <a:spLocks noGrp="1"/>
          </p:cNvSpPr>
          <p:nvPr>
            <p:ph idx="1"/>
          </p:nvPr>
        </p:nvSpPr>
        <p:spPr>
          <a:xfrm>
            <a:off x="2827685" y="2553153"/>
            <a:ext cx="18811710" cy="5564478"/>
          </a:xfrm>
        </p:spPr>
        <p:txBody>
          <a:bodyPr/>
          <a:lstStyle/>
          <a:p>
            <a:r>
              <a:rPr lang="en-GB" dirty="0"/>
              <a:t>Re-envisioning role of students: producers rather than consumers of learning</a:t>
            </a:r>
          </a:p>
          <a:p>
            <a:pPr>
              <a:spcBef>
                <a:spcPts val="2400"/>
              </a:spcBef>
            </a:pPr>
            <a:r>
              <a:rPr lang="en-GB" dirty="0"/>
              <a:t>Acknowledgement that students have skills to:</a:t>
            </a:r>
          </a:p>
          <a:p>
            <a:pPr lvl="1"/>
            <a:r>
              <a:rPr lang="en-GB" dirty="0"/>
              <a:t>Engage in collaborative knowledge creation activities</a:t>
            </a:r>
          </a:p>
          <a:p>
            <a:pPr lvl="1"/>
            <a:r>
              <a:rPr lang="en-GB" dirty="0"/>
              <a:t>Develop learning as active producers of ‘content’ (Generation ‘C’) </a:t>
            </a:r>
          </a:p>
        </p:txBody>
      </p:sp>
      <p:sp>
        <p:nvSpPr>
          <p:cNvPr id="4" name="Title 1"/>
          <p:cNvSpPr txBox="1">
            <a:spLocks/>
          </p:cNvSpPr>
          <p:nvPr/>
        </p:nvSpPr>
        <p:spPr>
          <a:xfrm>
            <a:off x="11140751" y="7391686"/>
            <a:ext cx="9536754" cy="902598"/>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r" defTabSz="383873"/>
            <a:r>
              <a:rPr lang="da-DK" sz="3200" b="0" kern="0" dirty="0">
                <a:solidFill>
                  <a:srgbClr val="FFFFFF"/>
                </a:solidFill>
                <a:latin typeface="Calibri" panose="020F0502020204030204" pitchFamily="34" charset="0"/>
              </a:rPr>
              <a:t>(Bruns et al., 2007; Dziuban, Hartman &amp; Moskal, 2004)</a:t>
            </a:r>
            <a:endParaRPr lang="en-GB" sz="3200" b="0" kern="0" dirty="0">
              <a:solidFill>
                <a:srgbClr val="FFFFFF"/>
              </a:solidFill>
              <a:latin typeface="Calibri" panose="020F0502020204030204" pitchFamily="34" charset="0"/>
            </a:endParaRPr>
          </a:p>
        </p:txBody>
      </p:sp>
      <p:sp>
        <p:nvSpPr>
          <p:cNvPr id="5" name="Title 1"/>
          <p:cNvSpPr txBox="1">
            <a:spLocks/>
          </p:cNvSpPr>
          <p:nvPr/>
        </p:nvSpPr>
        <p:spPr>
          <a:xfrm>
            <a:off x="13712779" y="10334892"/>
            <a:ext cx="11686015" cy="2189900"/>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defTabSz="383873"/>
            <a:endParaRPr lang="en-GB" sz="6000" b="0" kern="0" dirty="0">
              <a:solidFill>
                <a:srgbClr val="FFFFFF"/>
              </a:solidFill>
              <a:latin typeface="Calibri" panose="020F0502020204030204" pitchFamily="34" charset="0"/>
            </a:endParaRPr>
          </a:p>
        </p:txBody>
      </p:sp>
      <p:sp>
        <p:nvSpPr>
          <p:cNvPr id="6" name="Content Placeholder 2"/>
          <p:cNvSpPr txBox="1">
            <a:spLocks/>
          </p:cNvSpPr>
          <p:nvPr/>
        </p:nvSpPr>
        <p:spPr bwMode="auto">
          <a:xfrm>
            <a:off x="2827685" y="8479974"/>
            <a:ext cx="15588592" cy="332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685766" indent="-685766" algn="l" rtl="0" eaLnBrk="0" fontAlgn="base" hangingPunct="0">
              <a:spcBef>
                <a:spcPts val="800"/>
              </a:spcBef>
              <a:spcAft>
                <a:spcPts val="800"/>
              </a:spcAft>
              <a:buFont typeface="Wingdings" pitchFamily="2" charset="2"/>
              <a:buChar char="§"/>
              <a:defRPr sz="5600" b="1">
                <a:solidFill>
                  <a:schemeClr val="bg1"/>
                </a:solidFill>
                <a:latin typeface="Calibri" pitchFamily="34" charset="0"/>
                <a:ea typeface="+mn-ea"/>
                <a:cs typeface="Calibri" pitchFamily="34" charset="0"/>
              </a:defRPr>
            </a:lvl1pPr>
            <a:lvl2pPr marL="1485826" indent="-571471" algn="l" rtl="0" eaLnBrk="0" fontAlgn="base" hangingPunct="0">
              <a:spcBef>
                <a:spcPts val="200"/>
              </a:spcBef>
              <a:spcAft>
                <a:spcPts val="200"/>
              </a:spcAft>
              <a:buChar char="–"/>
              <a:defRPr sz="4800">
                <a:solidFill>
                  <a:schemeClr val="bg1"/>
                </a:solidFill>
                <a:latin typeface="Calibri" pitchFamily="34" charset="0"/>
                <a:cs typeface="Calibri" pitchFamily="34" charset="0"/>
              </a:defRPr>
            </a:lvl2pPr>
            <a:lvl3pPr marL="2285886" indent="-457177" algn="l" rtl="0" eaLnBrk="0" fontAlgn="base" hangingPunct="0">
              <a:spcBef>
                <a:spcPct val="20000"/>
              </a:spcBef>
              <a:spcAft>
                <a:spcPct val="0"/>
              </a:spcAft>
              <a:buFont typeface="Wingdings" pitchFamily="2" charset="2"/>
              <a:buChar char="§"/>
              <a:defRPr sz="4000">
                <a:solidFill>
                  <a:schemeClr val="bg1"/>
                </a:solidFill>
                <a:latin typeface="Calibri" pitchFamily="34" charset="0"/>
                <a:cs typeface="Calibri" pitchFamily="34" charset="0"/>
              </a:defRPr>
            </a:lvl3pPr>
            <a:lvl4pPr marL="3200240" indent="-457177" algn="l" rtl="0" eaLnBrk="0" fontAlgn="base" hangingPunct="0">
              <a:spcBef>
                <a:spcPct val="20000"/>
              </a:spcBef>
              <a:spcAft>
                <a:spcPct val="0"/>
              </a:spcAft>
              <a:buChar char="–"/>
              <a:defRPr sz="4000">
                <a:solidFill>
                  <a:schemeClr val="bg1"/>
                </a:solidFill>
                <a:latin typeface="Calibri" pitchFamily="34" charset="0"/>
                <a:cs typeface="Calibri" pitchFamily="34" charset="0"/>
              </a:defRPr>
            </a:lvl4pPr>
            <a:lvl5pPr marL="4114594" indent="-457177" algn="l" rtl="0" eaLnBrk="0" fontAlgn="base" hangingPunct="0">
              <a:spcBef>
                <a:spcPct val="20000"/>
              </a:spcBef>
              <a:spcAft>
                <a:spcPct val="0"/>
              </a:spcAft>
              <a:buChar char="»"/>
              <a:defRPr sz="4000">
                <a:solidFill>
                  <a:schemeClr val="bg1"/>
                </a:solidFill>
                <a:latin typeface="Calibri" pitchFamily="34" charset="0"/>
                <a:cs typeface="Calibri" pitchFamily="34" charset="0"/>
              </a:defRPr>
            </a:lvl5pPr>
            <a:lvl6pPr marL="5028949" indent="-457177" algn="l" rtl="0" fontAlgn="base">
              <a:spcBef>
                <a:spcPct val="20000"/>
              </a:spcBef>
              <a:spcAft>
                <a:spcPct val="0"/>
              </a:spcAft>
              <a:buChar char="»"/>
              <a:defRPr sz="3200">
                <a:solidFill>
                  <a:schemeClr val="tx1"/>
                </a:solidFill>
                <a:latin typeface="+mn-lt"/>
                <a:cs typeface="+mn-cs"/>
              </a:defRPr>
            </a:lvl6pPr>
            <a:lvl7pPr marL="5943303" indent="-457177" algn="l" rtl="0" fontAlgn="base">
              <a:spcBef>
                <a:spcPct val="20000"/>
              </a:spcBef>
              <a:spcAft>
                <a:spcPct val="0"/>
              </a:spcAft>
              <a:buChar char="»"/>
              <a:defRPr sz="3200">
                <a:solidFill>
                  <a:schemeClr val="tx1"/>
                </a:solidFill>
                <a:latin typeface="+mn-lt"/>
                <a:cs typeface="+mn-cs"/>
              </a:defRPr>
            </a:lvl7pPr>
            <a:lvl8pPr marL="6857657" indent="-457177" algn="l" rtl="0" fontAlgn="base">
              <a:spcBef>
                <a:spcPct val="20000"/>
              </a:spcBef>
              <a:spcAft>
                <a:spcPct val="0"/>
              </a:spcAft>
              <a:buChar char="»"/>
              <a:defRPr sz="3200">
                <a:solidFill>
                  <a:schemeClr val="tx1"/>
                </a:solidFill>
                <a:latin typeface="+mn-lt"/>
                <a:cs typeface="+mn-cs"/>
              </a:defRPr>
            </a:lvl8pPr>
            <a:lvl9pPr marL="7772011" indent="-457177" algn="l" rtl="0" fontAlgn="base">
              <a:spcBef>
                <a:spcPct val="20000"/>
              </a:spcBef>
              <a:spcAft>
                <a:spcPct val="0"/>
              </a:spcAft>
              <a:buChar char="»"/>
              <a:defRPr sz="3200">
                <a:solidFill>
                  <a:schemeClr val="tx1"/>
                </a:solidFill>
                <a:latin typeface="+mn-lt"/>
                <a:cs typeface="+mn-cs"/>
              </a:defRPr>
            </a:lvl9pPr>
          </a:lstStyle>
          <a:p>
            <a:r>
              <a:rPr lang="en-GB" kern="0" dirty="0"/>
              <a:t>Leading to hybrid ‘user-and -producer’ role</a:t>
            </a:r>
          </a:p>
          <a:p>
            <a:pPr lvl="1"/>
            <a:r>
              <a:rPr lang="en-GB" kern="0" dirty="0"/>
              <a:t> including collaboration in content creation through teams and wider learning community </a:t>
            </a:r>
          </a:p>
        </p:txBody>
      </p:sp>
      <p:sp>
        <p:nvSpPr>
          <p:cNvPr id="7" name="Title 1"/>
          <p:cNvSpPr txBox="1">
            <a:spLocks/>
          </p:cNvSpPr>
          <p:nvPr/>
        </p:nvSpPr>
        <p:spPr>
          <a:xfrm>
            <a:off x="14236162" y="10967001"/>
            <a:ext cx="3007677" cy="925681"/>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r" defTabSz="383873"/>
            <a:r>
              <a:rPr lang="da-DK" sz="3200" b="0" kern="0" dirty="0">
                <a:solidFill>
                  <a:srgbClr val="FFFFFF"/>
                </a:solidFill>
                <a:latin typeface="Calibri" panose="020F0502020204030204" pitchFamily="34" charset="0"/>
              </a:rPr>
              <a:t>(Bruns, 2006)</a:t>
            </a:r>
            <a:endParaRPr lang="en-GB" sz="3200" b="0" kern="0" dirty="0">
              <a:solidFill>
                <a:srgbClr val="FFFFFF"/>
              </a:solidFill>
              <a:latin typeface="Calibri" panose="020F0502020204030204" pitchFamily="34" charset="0"/>
            </a:endParaRPr>
          </a:p>
        </p:txBody>
      </p:sp>
    </p:spTree>
    <p:extLst>
      <p:ext uri="{BB962C8B-B14F-4D97-AF65-F5344CB8AC3E}">
        <p14:creationId xmlns:p14="http://schemas.microsoft.com/office/powerpoint/2010/main" val="393568394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Implications for learning and teaching </a:t>
            </a:r>
          </a:p>
        </p:txBody>
      </p:sp>
      <p:sp>
        <p:nvSpPr>
          <p:cNvPr id="3" name="Content Placeholder 2"/>
          <p:cNvSpPr>
            <a:spLocks noGrp="1"/>
          </p:cNvSpPr>
          <p:nvPr>
            <p:ph idx="1"/>
          </p:nvPr>
        </p:nvSpPr>
        <p:spPr>
          <a:xfrm>
            <a:off x="2285738" y="2870395"/>
            <a:ext cx="20200265" cy="9026524"/>
          </a:xfrm>
        </p:spPr>
        <p:txBody>
          <a:bodyPr/>
          <a:lstStyle/>
          <a:p>
            <a:r>
              <a:rPr lang="en-GB" sz="6600" dirty="0"/>
              <a:t>Designing for active learning:</a:t>
            </a:r>
          </a:p>
          <a:p>
            <a:pPr lvl="1"/>
            <a:r>
              <a:rPr lang="en-GB" sz="6000" b="0" dirty="0"/>
              <a:t>Focus on authentic learning activities</a:t>
            </a:r>
          </a:p>
          <a:p>
            <a:pPr>
              <a:spcBef>
                <a:spcPts val="4200"/>
              </a:spcBef>
            </a:pPr>
            <a:r>
              <a:rPr lang="en-GB" sz="6600" dirty="0"/>
              <a:t>Developing students’ creative capacities and literacies</a:t>
            </a:r>
          </a:p>
          <a:p>
            <a:pPr>
              <a:spcBef>
                <a:spcPts val="4200"/>
              </a:spcBef>
            </a:pPr>
            <a:r>
              <a:rPr lang="en-GB" sz="6600" dirty="0"/>
              <a:t>Addressing collaborative engagement in learning tasks</a:t>
            </a:r>
          </a:p>
          <a:p>
            <a:pPr lvl="1"/>
            <a:r>
              <a:rPr lang="en-GB" sz="6000" b="0" dirty="0"/>
              <a:t>communication skills and criticality in collaboration: through feedback and review</a:t>
            </a:r>
          </a:p>
          <a:p>
            <a:endParaRPr lang="en-GB" sz="6600" b="0" dirty="0"/>
          </a:p>
        </p:txBody>
      </p:sp>
    </p:spTree>
    <p:extLst>
      <p:ext uri="{BB962C8B-B14F-4D97-AF65-F5344CB8AC3E}">
        <p14:creationId xmlns:p14="http://schemas.microsoft.com/office/powerpoint/2010/main" val="351630174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32223" y="1014777"/>
            <a:ext cx="18841727" cy="5062173"/>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defTabSz="383873"/>
            <a:r>
              <a:rPr lang="en-GB" sz="6000" kern="0" dirty="0">
                <a:solidFill>
                  <a:srgbClr val="FFFFFF"/>
                </a:solidFill>
                <a:latin typeface="Calibri" panose="020F0502020204030204" pitchFamily="34" charset="0"/>
              </a:rPr>
              <a:t>What do you see as the opportunities for the design of student-led learning and teaching activities at York?</a:t>
            </a:r>
          </a:p>
          <a:p>
            <a:pPr defTabSz="383873">
              <a:spcBef>
                <a:spcPts val="3000"/>
              </a:spcBef>
            </a:pPr>
            <a:r>
              <a:rPr lang="en-GB" sz="6000" kern="0" dirty="0">
                <a:solidFill>
                  <a:srgbClr val="FFFFFF"/>
                </a:solidFill>
                <a:latin typeface="Calibri" panose="020F0502020204030204" pitchFamily="34" charset="0"/>
              </a:rPr>
              <a:t>Specifically activities that engage students as co-creators of learning resources / course artefacts?</a:t>
            </a:r>
          </a:p>
        </p:txBody>
      </p:sp>
    </p:spTree>
    <p:extLst>
      <p:ext uri="{BB962C8B-B14F-4D97-AF65-F5344CB8AC3E}">
        <p14:creationId xmlns:p14="http://schemas.microsoft.com/office/powerpoint/2010/main" val="11834198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Student-led learning &amp; teaching activities</a:t>
            </a:r>
            <a:br>
              <a:rPr lang="en-GB" dirty="0"/>
            </a:br>
            <a:r>
              <a:rPr lang="en-GB" dirty="0"/>
              <a:t>Use cases </a:t>
            </a:r>
          </a:p>
        </p:txBody>
      </p:sp>
      <p:graphicFrame>
        <p:nvGraphicFramePr>
          <p:cNvPr id="4" name="Table 3"/>
          <p:cNvGraphicFramePr>
            <a:graphicFrameLocks noGrp="1"/>
          </p:cNvGraphicFramePr>
          <p:nvPr>
            <p:extLst>
              <p:ext uri="{D42A27DB-BD31-4B8C-83A1-F6EECF244321}">
                <p14:modId xmlns:p14="http://schemas.microsoft.com/office/powerpoint/2010/main" val="3833773704"/>
              </p:ext>
            </p:extLst>
          </p:nvPr>
        </p:nvGraphicFramePr>
        <p:xfrm>
          <a:off x="2703158" y="620459"/>
          <a:ext cx="21052580" cy="12379625"/>
        </p:xfrm>
        <a:graphic>
          <a:graphicData uri="http://schemas.openxmlformats.org/drawingml/2006/table">
            <a:tbl>
              <a:tblPr firstRow="1" firstCol="1" bandRow="1">
                <a:tableStyleId>{073A0DAA-6AF3-43AB-8588-CEC1D06C72B9}</a:tableStyleId>
              </a:tblPr>
              <a:tblGrid>
                <a:gridCol w="1708513">
                  <a:extLst>
                    <a:ext uri="{9D8B030D-6E8A-4147-A177-3AD203B41FA5}">
                      <a16:colId xmlns:a16="http://schemas.microsoft.com/office/drawing/2014/main" val="3676621356"/>
                    </a:ext>
                  </a:extLst>
                </a:gridCol>
                <a:gridCol w="3934714">
                  <a:extLst>
                    <a:ext uri="{9D8B030D-6E8A-4147-A177-3AD203B41FA5}">
                      <a16:colId xmlns:a16="http://schemas.microsoft.com/office/drawing/2014/main" val="3738146032"/>
                    </a:ext>
                  </a:extLst>
                </a:gridCol>
                <a:gridCol w="7481774">
                  <a:extLst>
                    <a:ext uri="{9D8B030D-6E8A-4147-A177-3AD203B41FA5}">
                      <a16:colId xmlns:a16="http://schemas.microsoft.com/office/drawing/2014/main" val="1209907574"/>
                    </a:ext>
                  </a:extLst>
                </a:gridCol>
                <a:gridCol w="7927579">
                  <a:extLst>
                    <a:ext uri="{9D8B030D-6E8A-4147-A177-3AD203B41FA5}">
                      <a16:colId xmlns:a16="http://schemas.microsoft.com/office/drawing/2014/main" val="1340513907"/>
                    </a:ext>
                  </a:extLst>
                </a:gridCol>
              </a:tblGrid>
              <a:tr h="1508045">
                <a:tc rowSpan="4">
                  <a:txBody>
                    <a:bodyPr/>
                    <a:lstStyle/>
                    <a:p>
                      <a:pPr marL="71755" marR="71755" algn="ctr">
                        <a:lnSpc>
                          <a:spcPct val="115000"/>
                        </a:lnSpc>
                        <a:spcAft>
                          <a:spcPts val="0"/>
                        </a:spcAft>
                      </a:pPr>
                      <a:r>
                        <a:rPr lang="en-GB" sz="3600" dirty="0">
                          <a:effectLst/>
                        </a:rPr>
                        <a:t>Task Focus</a:t>
                      </a:r>
                      <a:endParaRPr lang="en-GB" sz="3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vert="vert270"/>
                </a:tc>
                <a:tc gridSpan="3">
                  <a:txBody>
                    <a:bodyPr/>
                    <a:lstStyle/>
                    <a:p>
                      <a:pPr algn="ctr">
                        <a:lnSpc>
                          <a:spcPct val="115000"/>
                        </a:lnSpc>
                        <a:spcAft>
                          <a:spcPts val="0"/>
                        </a:spcAft>
                      </a:pPr>
                      <a:r>
                        <a:rPr lang="en-GB" sz="3600" dirty="0">
                          <a:effectLst/>
                        </a:rPr>
                        <a:t>Participation</a:t>
                      </a:r>
                    </a:p>
                    <a:p>
                      <a:pPr>
                        <a:lnSpc>
                          <a:spcPct val="115000"/>
                        </a:lnSpc>
                        <a:spcAft>
                          <a:spcPts val="0"/>
                        </a:spcAft>
                      </a:pPr>
                      <a:r>
                        <a:rPr lang="en-GB" sz="3600" dirty="0">
                          <a:effectLst/>
                        </a:rPr>
                        <a:t> </a:t>
                      </a:r>
                      <a:endParaRPr lang="en-GB" sz="3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345569289"/>
                  </a:ext>
                </a:extLst>
              </a:tr>
              <a:tr h="2127421">
                <a:tc vMerge="1">
                  <a:txBody>
                    <a:bodyPr/>
                    <a:lstStyle/>
                    <a:p>
                      <a:endParaRPr lang="en-GB"/>
                    </a:p>
                  </a:txBody>
                  <a:tcPr/>
                </a:tc>
                <a:tc>
                  <a:txBody>
                    <a:bodyPr/>
                    <a:lstStyle/>
                    <a:p>
                      <a:pPr>
                        <a:lnSpc>
                          <a:spcPct val="115000"/>
                        </a:lnSpc>
                        <a:spcAft>
                          <a:spcPts val="0"/>
                        </a:spcAft>
                      </a:pPr>
                      <a:r>
                        <a:rPr lang="en-GB" sz="3600">
                          <a:effectLst/>
                        </a:rPr>
                        <a:t> </a:t>
                      </a:r>
                      <a:endParaRPr lang="en-GB" sz="360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a:txBody>
                    <a:bodyPr/>
                    <a:lstStyle/>
                    <a:p>
                      <a:pPr>
                        <a:lnSpc>
                          <a:spcPct val="115000"/>
                        </a:lnSpc>
                        <a:spcAft>
                          <a:spcPts val="0"/>
                        </a:spcAft>
                      </a:pPr>
                      <a:r>
                        <a:rPr lang="en-GB" sz="3600" b="1" dirty="0">
                          <a:effectLst/>
                        </a:rPr>
                        <a:t>Group Work</a:t>
                      </a:r>
                    </a:p>
                    <a:p>
                      <a:pPr>
                        <a:lnSpc>
                          <a:spcPct val="115000"/>
                        </a:lnSpc>
                        <a:spcAft>
                          <a:spcPts val="0"/>
                        </a:spcAft>
                      </a:pPr>
                      <a:r>
                        <a:rPr lang="en-GB" sz="3600" dirty="0">
                          <a:effectLst/>
                        </a:rPr>
                        <a:t> </a:t>
                      </a:r>
                    </a:p>
                    <a:p>
                      <a:pPr>
                        <a:lnSpc>
                          <a:spcPct val="115000"/>
                        </a:lnSpc>
                        <a:spcAft>
                          <a:spcPts val="0"/>
                        </a:spcAft>
                      </a:pPr>
                      <a:r>
                        <a:rPr lang="en-GB" sz="3600" dirty="0">
                          <a:effectLst/>
                        </a:rPr>
                        <a:t> </a:t>
                      </a:r>
                      <a:endParaRPr lang="en-GB" sz="3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a:txBody>
                    <a:bodyPr/>
                    <a:lstStyle/>
                    <a:p>
                      <a:pPr>
                        <a:lnSpc>
                          <a:spcPct val="115000"/>
                        </a:lnSpc>
                        <a:spcAft>
                          <a:spcPts val="0"/>
                        </a:spcAft>
                      </a:pPr>
                      <a:r>
                        <a:rPr lang="en-GB" sz="3600" b="1" dirty="0">
                          <a:effectLst/>
                        </a:rPr>
                        <a:t>Individual Work</a:t>
                      </a:r>
                      <a:endParaRPr lang="en-GB" sz="3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extLst>
                  <a:ext uri="{0D108BD9-81ED-4DB2-BD59-A6C34878D82A}">
                    <a16:rowId xmlns:a16="http://schemas.microsoft.com/office/drawing/2014/main" val="3202347994"/>
                  </a:ext>
                </a:extLst>
              </a:tr>
              <a:tr h="6463050">
                <a:tc vMerge="1">
                  <a:txBody>
                    <a:bodyPr/>
                    <a:lstStyle/>
                    <a:p>
                      <a:endParaRPr lang="en-GB"/>
                    </a:p>
                  </a:txBody>
                  <a:tcPr/>
                </a:tc>
                <a:tc>
                  <a:txBody>
                    <a:bodyPr/>
                    <a:lstStyle/>
                    <a:p>
                      <a:pPr>
                        <a:lnSpc>
                          <a:spcPct val="115000"/>
                        </a:lnSpc>
                        <a:spcAft>
                          <a:spcPts val="0"/>
                        </a:spcAft>
                      </a:pPr>
                      <a:r>
                        <a:rPr lang="en-GB" sz="3600" b="1" dirty="0">
                          <a:effectLst/>
                        </a:rPr>
                        <a:t>Procedural</a:t>
                      </a:r>
                    </a:p>
                    <a:p>
                      <a:pPr>
                        <a:lnSpc>
                          <a:spcPct val="115000"/>
                        </a:lnSpc>
                        <a:spcAft>
                          <a:spcPts val="0"/>
                        </a:spcAft>
                      </a:pPr>
                      <a:r>
                        <a:rPr lang="en-GB" sz="3600" dirty="0">
                          <a:effectLst/>
                        </a:rPr>
                        <a:t> </a:t>
                      </a:r>
                    </a:p>
                    <a:p>
                      <a:pPr>
                        <a:lnSpc>
                          <a:spcPct val="115000"/>
                        </a:lnSpc>
                        <a:spcAft>
                          <a:spcPts val="0"/>
                        </a:spcAft>
                      </a:pPr>
                      <a:r>
                        <a:rPr lang="en-GB" sz="3600" dirty="0">
                          <a:effectLst/>
                        </a:rPr>
                        <a:t> </a:t>
                      </a:r>
                      <a:endParaRPr lang="en-GB" sz="3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a:txBody>
                    <a:bodyPr/>
                    <a:lstStyle/>
                    <a:p>
                      <a:pPr>
                        <a:lnSpc>
                          <a:spcPct val="115000"/>
                        </a:lnSpc>
                        <a:spcAft>
                          <a:spcPts val="0"/>
                        </a:spcAft>
                      </a:pPr>
                      <a:r>
                        <a:rPr lang="en-GB" sz="3600" dirty="0">
                          <a:effectLst/>
                        </a:rPr>
                        <a:t>Collaborative research summaries</a:t>
                      </a:r>
                    </a:p>
                    <a:p>
                      <a:pPr>
                        <a:lnSpc>
                          <a:spcPct val="115000"/>
                        </a:lnSpc>
                        <a:spcAft>
                          <a:spcPts val="0"/>
                        </a:spcAft>
                      </a:pPr>
                      <a:r>
                        <a:rPr lang="en-GB" sz="3600" dirty="0">
                          <a:effectLst/>
                        </a:rPr>
                        <a:t> </a:t>
                      </a:r>
                    </a:p>
                    <a:p>
                      <a:pPr>
                        <a:lnSpc>
                          <a:spcPct val="115000"/>
                        </a:lnSpc>
                        <a:spcAft>
                          <a:spcPts val="0"/>
                        </a:spcAft>
                      </a:pPr>
                      <a:r>
                        <a:rPr lang="en-GB" sz="3600" dirty="0">
                          <a:effectLst/>
                        </a:rPr>
                        <a:t>Question authoring (MCQ) &amp; creation of solutions</a:t>
                      </a:r>
                    </a:p>
                    <a:p>
                      <a:pPr>
                        <a:lnSpc>
                          <a:spcPct val="115000"/>
                        </a:lnSpc>
                        <a:spcAft>
                          <a:spcPts val="0"/>
                        </a:spcAft>
                      </a:pPr>
                      <a:endParaRPr lang="en-GB" sz="3600" dirty="0">
                        <a:effectLst/>
                      </a:endParaRPr>
                    </a:p>
                    <a:p>
                      <a:pPr>
                        <a:lnSpc>
                          <a:spcPct val="115000"/>
                        </a:lnSpc>
                        <a:spcAft>
                          <a:spcPts val="0"/>
                        </a:spcAft>
                      </a:pPr>
                      <a:r>
                        <a:rPr lang="en-GB" sz="3600" dirty="0">
                          <a:effectLst/>
                        </a:rPr>
                        <a:t>Peer review (critiquing of academic writing)</a:t>
                      </a:r>
                      <a:endParaRPr lang="en-GB" sz="3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a:txBody>
                    <a:bodyPr/>
                    <a:lstStyle/>
                    <a:p>
                      <a:pPr>
                        <a:lnSpc>
                          <a:spcPct val="115000"/>
                        </a:lnSpc>
                        <a:spcAft>
                          <a:spcPts val="0"/>
                        </a:spcAft>
                      </a:pPr>
                      <a:r>
                        <a:rPr lang="en-GB" sz="3600" dirty="0">
                          <a:effectLst/>
                        </a:rPr>
                        <a:t>Dissemination of research findings (video production / social media)</a:t>
                      </a:r>
                    </a:p>
                    <a:p>
                      <a:pPr>
                        <a:lnSpc>
                          <a:spcPct val="115000"/>
                        </a:lnSpc>
                        <a:spcAft>
                          <a:spcPts val="0"/>
                        </a:spcAft>
                      </a:pPr>
                      <a:r>
                        <a:rPr lang="en-GB" sz="3600" dirty="0">
                          <a:effectLst/>
                        </a:rPr>
                        <a:t> </a:t>
                      </a:r>
                    </a:p>
                    <a:p>
                      <a:pPr>
                        <a:lnSpc>
                          <a:spcPct val="115000"/>
                        </a:lnSpc>
                        <a:spcAft>
                          <a:spcPts val="0"/>
                        </a:spcAft>
                      </a:pPr>
                      <a:r>
                        <a:rPr lang="en-GB" sz="3600" dirty="0">
                          <a:effectLst/>
                        </a:rPr>
                        <a:t> </a:t>
                      </a:r>
                    </a:p>
                    <a:p>
                      <a:pPr>
                        <a:lnSpc>
                          <a:spcPct val="115000"/>
                        </a:lnSpc>
                        <a:spcAft>
                          <a:spcPts val="0"/>
                        </a:spcAft>
                      </a:pPr>
                      <a:r>
                        <a:rPr lang="en-GB" sz="3600" dirty="0">
                          <a:effectLst/>
                        </a:rPr>
                        <a:t> </a:t>
                      </a:r>
                    </a:p>
                    <a:p>
                      <a:pPr>
                        <a:lnSpc>
                          <a:spcPct val="115000"/>
                        </a:lnSpc>
                        <a:spcAft>
                          <a:spcPts val="0"/>
                        </a:spcAft>
                      </a:pPr>
                      <a:r>
                        <a:rPr lang="en-GB" sz="3600" dirty="0">
                          <a:effectLst/>
                        </a:rPr>
                        <a:t>Literature reviews (opinion pieces)</a:t>
                      </a:r>
                    </a:p>
                    <a:p>
                      <a:pPr>
                        <a:lnSpc>
                          <a:spcPct val="115000"/>
                        </a:lnSpc>
                        <a:spcAft>
                          <a:spcPts val="0"/>
                        </a:spcAft>
                      </a:pPr>
                      <a:r>
                        <a:rPr lang="en-GB" sz="3600" dirty="0">
                          <a:effectLst/>
                        </a:rPr>
                        <a:t> </a:t>
                      </a:r>
                      <a:endParaRPr lang="en-GB" sz="3600" dirty="0">
                        <a:effectLst/>
                        <a:latin typeface="Calibri" panose="020F0502020204030204" pitchFamily="34" charset="0"/>
                      </a:endParaRPr>
                    </a:p>
                  </a:txBody>
                  <a:tcPr marL="137160" marR="137160" marT="137160" marB="137160"/>
                </a:tc>
                <a:extLst>
                  <a:ext uri="{0D108BD9-81ED-4DB2-BD59-A6C34878D82A}">
                    <a16:rowId xmlns:a16="http://schemas.microsoft.com/office/drawing/2014/main" val="416748314"/>
                  </a:ext>
                </a:extLst>
              </a:tr>
              <a:tr h="2213255">
                <a:tc vMerge="1">
                  <a:txBody>
                    <a:bodyPr/>
                    <a:lstStyle/>
                    <a:p>
                      <a:endParaRPr lang="en-GB"/>
                    </a:p>
                  </a:txBody>
                  <a:tcPr/>
                </a:tc>
                <a:tc>
                  <a:txBody>
                    <a:bodyPr/>
                    <a:lstStyle/>
                    <a:p>
                      <a:pPr>
                        <a:lnSpc>
                          <a:spcPct val="115000"/>
                        </a:lnSpc>
                        <a:spcAft>
                          <a:spcPts val="0"/>
                        </a:spcAft>
                      </a:pPr>
                      <a:r>
                        <a:rPr lang="en-GB" sz="3600" b="1" dirty="0">
                          <a:effectLst/>
                        </a:rPr>
                        <a:t>Assessed</a:t>
                      </a:r>
                    </a:p>
                    <a:p>
                      <a:pPr>
                        <a:lnSpc>
                          <a:spcPct val="115000"/>
                        </a:lnSpc>
                        <a:spcAft>
                          <a:spcPts val="0"/>
                        </a:spcAft>
                      </a:pPr>
                      <a:r>
                        <a:rPr lang="en-GB" sz="3600" dirty="0">
                          <a:effectLst/>
                        </a:rPr>
                        <a:t> </a:t>
                      </a:r>
                    </a:p>
                    <a:p>
                      <a:pPr>
                        <a:lnSpc>
                          <a:spcPct val="115000"/>
                        </a:lnSpc>
                        <a:spcAft>
                          <a:spcPts val="0"/>
                        </a:spcAft>
                      </a:pPr>
                      <a:r>
                        <a:rPr lang="en-GB" sz="3600" dirty="0">
                          <a:effectLst/>
                        </a:rPr>
                        <a:t> </a:t>
                      </a:r>
                      <a:endParaRPr lang="en-GB" sz="3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a:txBody>
                    <a:bodyPr/>
                    <a:lstStyle/>
                    <a:p>
                      <a:pPr>
                        <a:lnSpc>
                          <a:spcPct val="115000"/>
                        </a:lnSpc>
                        <a:spcAft>
                          <a:spcPts val="0"/>
                        </a:spcAft>
                      </a:pPr>
                      <a:r>
                        <a:rPr lang="en-GB" sz="3600" dirty="0">
                          <a:effectLst/>
                        </a:rPr>
                        <a:t>Unguided group research tasks (problem solving)</a:t>
                      </a:r>
                    </a:p>
                    <a:p>
                      <a:pPr>
                        <a:lnSpc>
                          <a:spcPct val="115000"/>
                        </a:lnSpc>
                        <a:spcAft>
                          <a:spcPts val="0"/>
                        </a:spcAft>
                      </a:pPr>
                      <a:r>
                        <a:rPr lang="en-GB" sz="3600" dirty="0">
                          <a:effectLst/>
                        </a:rPr>
                        <a:t> </a:t>
                      </a:r>
                      <a:endParaRPr lang="en-GB" sz="3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a:txBody>
                    <a:bodyPr/>
                    <a:lstStyle/>
                    <a:p>
                      <a:pPr>
                        <a:lnSpc>
                          <a:spcPct val="115000"/>
                        </a:lnSpc>
                        <a:spcAft>
                          <a:spcPts val="0"/>
                        </a:spcAft>
                      </a:pPr>
                      <a:r>
                        <a:rPr lang="en-GB" sz="3600" dirty="0">
                          <a:effectLst/>
                        </a:rPr>
                        <a:t> </a:t>
                      </a:r>
                      <a:endParaRPr lang="en-GB" sz="3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extLst>
                  <a:ext uri="{0D108BD9-81ED-4DB2-BD59-A6C34878D82A}">
                    <a16:rowId xmlns:a16="http://schemas.microsoft.com/office/drawing/2014/main" val="2973585766"/>
                  </a:ext>
                </a:extLst>
              </a:tr>
            </a:tbl>
          </a:graphicData>
        </a:graphic>
      </p:graphicFrame>
    </p:spTree>
    <p:extLst>
      <p:ext uri="{BB962C8B-B14F-4D97-AF65-F5344CB8AC3E}">
        <p14:creationId xmlns:p14="http://schemas.microsoft.com/office/powerpoint/2010/main" val="128339123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41831" y="88900"/>
            <a:ext cx="23840582" cy="1447292"/>
          </a:xfrm>
        </p:spPr>
        <p:txBody>
          <a:bodyPr/>
          <a:lstStyle/>
          <a:p>
            <a:r>
              <a:rPr lang="en-GB" dirty="0"/>
              <a:t>Transforming learning through student-created content (Video)</a:t>
            </a:r>
          </a:p>
        </p:txBody>
      </p:sp>
      <p:sp>
        <p:nvSpPr>
          <p:cNvPr id="6" name="Content Placeholder 5"/>
          <p:cNvSpPr>
            <a:spLocks noGrp="1"/>
          </p:cNvSpPr>
          <p:nvPr>
            <p:ph idx="1"/>
          </p:nvPr>
        </p:nvSpPr>
        <p:spPr>
          <a:xfrm>
            <a:off x="1179594" y="2857702"/>
            <a:ext cx="10944175" cy="4100695"/>
          </a:xfrm>
        </p:spPr>
        <p:txBody>
          <a:bodyPr/>
          <a:lstStyle/>
          <a:p>
            <a:pPr>
              <a:spcBef>
                <a:spcPts val="1200"/>
              </a:spcBef>
              <a:spcAft>
                <a:spcPts val="1200"/>
              </a:spcAft>
            </a:pPr>
            <a:r>
              <a:rPr lang="en-GB" sz="6000" b="0" dirty="0"/>
              <a:t>Heritage Practice </a:t>
            </a:r>
            <a:r>
              <a:rPr lang="en-GB" sz="4000" b="0" dirty="0"/>
              <a:t>(Archaeology)</a:t>
            </a:r>
          </a:p>
          <a:p>
            <a:pPr lvl="1">
              <a:spcBef>
                <a:spcPts val="1200"/>
              </a:spcBef>
              <a:spcAft>
                <a:spcPts val="1200"/>
              </a:spcAft>
            </a:pPr>
            <a:r>
              <a:rPr lang="en-GB" sz="5200" b="0" dirty="0"/>
              <a:t>Communicating research through video production and blogging</a:t>
            </a:r>
            <a:endParaRPr lang="en-GB" sz="3800" b="0" dirty="0"/>
          </a:p>
        </p:txBody>
      </p:sp>
      <p:sp>
        <p:nvSpPr>
          <p:cNvPr id="4" name="Title 1">
            <a:hlinkClick r:id="rId3"/>
          </p:cNvPr>
          <p:cNvSpPr txBox="1">
            <a:spLocks/>
          </p:cNvSpPr>
          <p:nvPr/>
        </p:nvSpPr>
        <p:spPr>
          <a:xfrm>
            <a:off x="12861636" y="1891254"/>
            <a:ext cx="9703074" cy="805878"/>
          </a:xfrm>
          <a:prstGeom prst="rect">
            <a:avLst/>
          </a:prstGeom>
        </p:spPr>
        <p:txBody>
          <a:bodyPr/>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a:r>
              <a:rPr lang="en-GB" sz="2800" u="sng" dirty="0">
                <a:solidFill>
                  <a:srgbClr val="0070C0"/>
                </a:solidFill>
                <a:hlinkClick r:id="rId4"/>
              </a:rPr>
              <a:t>http://tinyurl.com/student-videos-blogging</a:t>
            </a:r>
            <a:endParaRPr lang="en-GB" sz="3200" kern="0" dirty="0">
              <a:solidFill>
                <a:srgbClr val="0070C0"/>
              </a:solidFill>
              <a:latin typeface="Calibri" panose="020F0502020204030204" pitchFamily="34" charset="0"/>
            </a:endParaRPr>
          </a:p>
        </p:txBody>
      </p:sp>
      <p:pic>
        <p:nvPicPr>
          <p:cNvPr id="2" name="Picture 1">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61636" y="2640854"/>
            <a:ext cx="9703074" cy="10115970"/>
          </a:xfrm>
          <a:prstGeom prst="rect">
            <a:avLst/>
          </a:prstGeom>
        </p:spPr>
      </p:pic>
      <p:pic>
        <p:nvPicPr>
          <p:cNvPr id="3" name="Picture 2">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22762" y="7940353"/>
            <a:ext cx="5991036" cy="4062671"/>
          </a:xfrm>
          <a:prstGeom prst="rect">
            <a:avLst/>
          </a:prstGeom>
          <a:effectLst>
            <a:outerShdw blurRad="165100" dist="152400" dir="2700000" algn="tl" rotWithShape="0">
              <a:prstClr val="black">
                <a:alpha val="40000"/>
              </a:prstClr>
            </a:outerShdw>
          </a:effectLst>
        </p:spPr>
      </p:pic>
      <p:pic>
        <p:nvPicPr>
          <p:cNvPr id="5" name="Picture 4">
            <a:hlinkClick r:id="rId8"/>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93935" y="6958397"/>
            <a:ext cx="5040872" cy="3418341"/>
          </a:xfrm>
          <a:prstGeom prst="rect">
            <a:avLst/>
          </a:prstGeom>
          <a:effectLst>
            <a:outerShdw blurRad="165100" dist="152400" dir="2700000" algn="tl" rotWithShape="0">
              <a:prstClr val="black">
                <a:alpha val="40000"/>
              </a:prstClr>
            </a:outerShdw>
          </a:effectLst>
        </p:spPr>
      </p:pic>
      <p:sp>
        <p:nvSpPr>
          <p:cNvPr id="7" name="TextBox 6"/>
          <p:cNvSpPr txBox="1"/>
          <p:nvPr/>
        </p:nvSpPr>
        <p:spPr>
          <a:xfrm>
            <a:off x="2651508" y="10458167"/>
            <a:ext cx="4634602" cy="369332"/>
          </a:xfrm>
          <a:prstGeom prst="rect">
            <a:avLst/>
          </a:prstGeom>
          <a:noFill/>
        </p:spPr>
        <p:txBody>
          <a:bodyPr wrap="none" rtlCol="0">
            <a:spAutoFit/>
          </a:bodyPr>
          <a:lstStyle/>
          <a:p>
            <a:r>
              <a:rPr lang="en-GB" dirty="0">
                <a:solidFill>
                  <a:schemeClr val="bg1"/>
                </a:solidFill>
                <a:hlinkClick r:id="rId8"/>
              </a:rPr>
              <a:t>http://tentativestepsheritage.blogspot.co.uk/</a:t>
            </a:r>
            <a:endParaRPr lang="en-GB" dirty="0">
              <a:solidFill>
                <a:schemeClr val="bg1"/>
              </a:solidFill>
            </a:endParaRPr>
          </a:p>
        </p:txBody>
      </p:sp>
      <p:sp>
        <p:nvSpPr>
          <p:cNvPr id="9" name="TextBox 8">
            <a:hlinkClick r:id="rId6"/>
          </p:cNvPr>
          <p:cNvSpPr txBox="1"/>
          <p:nvPr/>
        </p:nvSpPr>
        <p:spPr>
          <a:xfrm>
            <a:off x="7174636" y="12053679"/>
            <a:ext cx="4403770" cy="369332"/>
          </a:xfrm>
          <a:prstGeom prst="rect">
            <a:avLst/>
          </a:prstGeom>
          <a:noFill/>
        </p:spPr>
        <p:txBody>
          <a:bodyPr wrap="none" rtlCol="0">
            <a:spAutoFit/>
          </a:bodyPr>
          <a:lstStyle/>
          <a:p>
            <a:r>
              <a:rPr lang="en-GB" dirty="0">
                <a:solidFill>
                  <a:schemeClr val="bg1"/>
                </a:solidFill>
                <a:hlinkClick r:id="rId6"/>
              </a:rPr>
              <a:t>http://yorkstudentheritage.blogspot.co.uk/</a:t>
            </a:r>
            <a:endParaRPr lang="en-GB" dirty="0">
              <a:solidFill>
                <a:schemeClr val="bg1"/>
              </a:solidFill>
            </a:endParaRPr>
          </a:p>
        </p:txBody>
      </p:sp>
    </p:spTree>
    <p:extLst>
      <p:ext uri="{BB962C8B-B14F-4D97-AF65-F5344CB8AC3E}">
        <p14:creationId xmlns:p14="http://schemas.microsoft.com/office/powerpoint/2010/main" val="32764410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r>
              <a:rPr lang="en-GB" sz="3200" dirty="0"/>
              <a:t>Heritage Practice</a:t>
            </a:r>
            <a:br>
              <a:rPr lang="en-GB" dirty="0"/>
            </a:br>
            <a:r>
              <a:rPr lang="en-GB" dirty="0"/>
              <a:t>Prototype mobile app for </a:t>
            </a:r>
            <a:r>
              <a:rPr lang="en-GB" dirty="0" err="1"/>
              <a:t>Breary</a:t>
            </a:r>
            <a:r>
              <a:rPr lang="en-GB" dirty="0"/>
              <a:t> Banks</a:t>
            </a:r>
            <a:endParaRPr lang="en-GB" dirty="0"/>
          </a:p>
        </p:txBody>
      </p:sp>
      <p:pic>
        <p:nvPicPr>
          <p:cNvPr id="8" name="Picture 7">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1206" y="656152"/>
            <a:ext cx="13922132" cy="10058400"/>
          </a:xfrm>
          <a:prstGeom prst="rect">
            <a:avLst/>
          </a:prstGeom>
        </p:spPr>
      </p:pic>
      <p:pic>
        <p:nvPicPr>
          <p:cNvPr id="10" name="Picture 9">
            <a:hlinkClick r:id="rId3"/>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28854" y="5685352"/>
            <a:ext cx="10018558" cy="7238163"/>
          </a:xfrm>
          <a:prstGeom prst="rect">
            <a:avLst/>
          </a:prstGeom>
          <a:effectLst>
            <a:outerShdw blurRad="165100" dist="190500" dir="10800000" algn="r" rotWithShape="0">
              <a:prstClr val="black">
                <a:alpha val="40000"/>
              </a:prstClr>
            </a:outerShdw>
          </a:effectLst>
        </p:spPr>
      </p:pic>
      <p:sp>
        <p:nvSpPr>
          <p:cNvPr id="13" name="TextBox 12"/>
          <p:cNvSpPr txBox="1"/>
          <p:nvPr/>
        </p:nvSpPr>
        <p:spPr>
          <a:xfrm>
            <a:off x="6217451" y="10849537"/>
            <a:ext cx="7579896" cy="646331"/>
          </a:xfrm>
          <a:prstGeom prst="rect">
            <a:avLst/>
          </a:prstGeom>
          <a:noFill/>
        </p:spPr>
        <p:txBody>
          <a:bodyPr wrap="square" rtlCol="0">
            <a:spAutoFit/>
          </a:bodyPr>
          <a:lstStyle/>
          <a:p>
            <a:r>
              <a:rPr lang="en-GB" dirty="0">
                <a:hlinkClick r:id="rId3"/>
              </a:rPr>
              <a:t>https://www.youtube.com/watch?v=DspvqI4UJ_k&amp;feature=youtu.be</a:t>
            </a:r>
            <a:endParaRPr lang="en-GB" dirty="0"/>
          </a:p>
          <a:p>
            <a:endParaRPr lang="en-GB" dirty="0"/>
          </a:p>
        </p:txBody>
      </p:sp>
    </p:spTree>
    <p:extLst>
      <p:ext uri="{BB962C8B-B14F-4D97-AF65-F5344CB8AC3E}">
        <p14:creationId xmlns:p14="http://schemas.microsoft.com/office/powerpoint/2010/main" val="146119268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r>
              <a:rPr lang="en-GB" sz="3200" dirty="0"/>
              <a:t>Heritage Practice</a:t>
            </a:r>
            <a:br>
              <a:rPr lang="en-GB" dirty="0"/>
            </a:br>
            <a:r>
              <a:rPr lang="en-GB" dirty="0"/>
              <a:t>Audio guide and digital brochure</a:t>
            </a:r>
            <a:endParaRPr lang="en-GB" dirty="0"/>
          </a:p>
        </p:txBody>
      </p:sp>
      <p:sp>
        <p:nvSpPr>
          <p:cNvPr id="13" name="TextBox 12"/>
          <p:cNvSpPr txBox="1"/>
          <p:nvPr/>
        </p:nvSpPr>
        <p:spPr>
          <a:xfrm>
            <a:off x="12260445" y="1523463"/>
            <a:ext cx="7579896" cy="369332"/>
          </a:xfrm>
          <a:prstGeom prst="rect">
            <a:avLst/>
          </a:prstGeom>
          <a:noFill/>
        </p:spPr>
        <p:txBody>
          <a:bodyPr wrap="square" rtlCol="0">
            <a:spAutoFit/>
          </a:bodyPr>
          <a:lstStyle/>
          <a:p>
            <a:pPr lvl="0" eaLnBrk="0" hangingPunct="0">
              <a:spcBef>
                <a:spcPct val="30000"/>
              </a:spcBef>
              <a:defRPr/>
            </a:pPr>
            <a:r>
              <a:rPr lang="en-GB" dirty="0">
                <a:hlinkClick r:id="rId3"/>
              </a:rPr>
              <a:t>https://hiddendale.wordpress.com/breary-banks-audio-guide/</a:t>
            </a:r>
            <a:endParaRPr lang="en-GB" dirty="0"/>
          </a:p>
        </p:txBody>
      </p:sp>
      <p:pic>
        <p:nvPicPr>
          <p:cNvPr id="3" name="Picture 2">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2898" y="661549"/>
            <a:ext cx="8724181" cy="12274848"/>
          </a:xfrm>
          <a:prstGeom prst="rect">
            <a:avLst/>
          </a:prstGeom>
        </p:spPr>
      </p:pic>
      <p:pic>
        <p:nvPicPr>
          <p:cNvPr id="4" name="Picture 3">
            <a:hlinkClick r:id="rId3"/>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6096" y="2169794"/>
            <a:ext cx="11743135" cy="10347548"/>
          </a:xfrm>
          <a:prstGeom prst="rect">
            <a:avLst/>
          </a:prstGeom>
          <a:effectLst>
            <a:outerShdw blurRad="152400" dist="165100" dir="10800000" algn="r" rotWithShape="0">
              <a:prstClr val="black">
                <a:alpha val="26000"/>
              </a:prstClr>
            </a:outerShdw>
          </a:effectLst>
        </p:spPr>
      </p:pic>
    </p:spTree>
    <p:extLst>
      <p:ext uri="{BB962C8B-B14F-4D97-AF65-F5344CB8AC3E}">
        <p14:creationId xmlns:p14="http://schemas.microsoft.com/office/powerpoint/2010/main" val="300167295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884" y="879281"/>
            <a:ext cx="12156010" cy="9994127"/>
          </a:xfrm>
          <a:prstGeom prst="rect">
            <a:avLst/>
          </a:prstGeom>
        </p:spPr>
      </p:pic>
      <p:pic>
        <p:nvPicPr>
          <p:cNvPr id="6" name="Picture 5">
            <a:hlinkClick r:id="rId5"/>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99165" y="1640086"/>
            <a:ext cx="10245592" cy="7046000"/>
          </a:xfrm>
          <a:prstGeom prst="rect">
            <a:avLst/>
          </a:prstGeom>
          <a:effectLst>
            <a:outerShdw blurRad="190500" dist="190500" dir="13500000" algn="br" rotWithShape="0">
              <a:prstClr val="black">
                <a:alpha val="31000"/>
              </a:prstClr>
            </a:outerShdw>
          </a:effectLst>
        </p:spPr>
      </p:pic>
      <p:sp>
        <p:nvSpPr>
          <p:cNvPr id="8195" name="Rectangle 2"/>
          <p:cNvSpPr>
            <a:spLocks noGrp="1" noChangeArrowheads="1"/>
          </p:cNvSpPr>
          <p:nvPr>
            <p:ph type="title"/>
          </p:nvPr>
        </p:nvSpPr>
        <p:spPr/>
        <p:txBody>
          <a:bodyPr/>
          <a:lstStyle/>
          <a:p>
            <a:r>
              <a:rPr lang="en-GB" sz="3200" dirty="0"/>
              <a:t>Heritage Practice</a:t>
            </a:r>
            <a:br>
              <a:rPr lang="en-GB" dirty="0"/>
            </a:br>
            <a:r>
              <a:rPr lang="en-GB" dirty="0"/>
              <a:t>Video game</a:t>
            </a:r>
            <a:endParaRPr lang="en-GB" dirty="0"/>
          </a:p>
        </p:txBody>
      </p:sp>
      <p:sp>
        <p:nvSpPr>
          <p:cNvPr id="13" name="TextBox 12"/>
          <p:cNvSpPr txBox="1"/>
          <p:nvPr/>
        </p:nvSpPr>
        <p:spPr>
          <a:xfrm>
            <a:off x="17905871" y="8858540"/>
            <a:ext cx="5789016" cy="369332"/>
          </a:xfrm>
          <a:prstGeom prst="rect">
            <a:avLst/>
          </a:prstGeom>
          <a:noFill/>
        </p:spPr>
        <p:txBody>
          <a:bodyPr wrap="square" rtlCol="0">
            <a:spAutoFit/>
          </a:bodyPr>
          <a:lstStyle/>
          <a:p>
            <a:r>
              <a:rPr lang="en-GB" dirty="0">
                <a:hlinkClick r:id="rId5"/>
              </a:rPr>
              <a:t>http://www-users.york.ac.uk/~sp919/fieldschool2017/</a:t>
            </a:r>
            <a:endParaRPr lang="en-GB" dirty="0"/>
          </a:p>
        </p:txBody>
      </p:sp>
      <p:sp>
        <p:nvSpPr>
          <p:cNvPr id="9" name="TextBox 8"/>
          <p:cNvSpPr txBox="1"/>
          <p:nvPr/>
        </p:nvSpPr>
        <p:spPr>
          <a:xfrm>
            <a:off x="2911128" y="10978888"/>
            <a:ext cx="5789016" cy="369332"/>
          </a:xfrm>
          <a:prstGeom prst="rect">
            <a:avLst/>
          </a:prstGeom>
          <a:noFill/>
        </p:spPr>
        <p:txBody>
          <a:bodyPr wrap="square" rtlCol="0">
            <a:spAutoFit/>
          </a:bodyPr>
          <a:lstStyle/>
          <a:p>
            <a:r>
              <a:rPr lang="en-GB" dirty="0">
                <a:hlinkClick r:id="rId3"/>
              </a:rPr>
              <a:t>https://derventiobrigantum.wordpress.com/game/</a:t>
            </a:r>
            <a:endParaRPr lang="en-GB" dirty="0"/>
          </a:p>
        </p:txBody>
      </p:sp>
      <p:pic>
        <p:nvPicPr>
          <p:cNvPr id="7" name="Picture 6">
            <a:hlinkClick r:id="rId5"/>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8889" y="7392797"/>
            <a:ext cx="7942984" cy="5462473"/>
          </a:xfrm>
          <a:prstGeom prst="rect">
            <a:avLst/>
          </a:prstGeom>
          <a:effectLst>
            <a:outerShdw blurRad="190500" dist="190500" dir="13500000" algn="br" rotWithShape="0">
              <a:prstClr val="black">
                <a:alpha val="31000"/>
              </a:prstClr>
            </a:outerShdw>
          </a:effectLst>
        </p:spPr>
      </p:pic>
    </p:spTree>
    <p:extLst>
      <p:ext uri="{BB962C8B-B14F-4D97-AF65-F5344CB8AC3E}">
        <p14:creationId xmlns:p14="http://schemas.microsoft.com/office/powerpoint/2010/main" val="345065379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41831" y="88900"/>
            <a:ext cx="23840582" cy="1447292"/>
          </a:xfrm>
        </p:spPr>
        <p:txBody>
          <a:bodyPr/>
          <a:lstStyle/>
          <a:p>
            <a:r>
              <a:rPr lang="en-GB" dirty="0"/>
              <a:t>Transforming learning through student-led summary and presentation</a:t>
            </a:r>
          </a:p>
        </p:txBody>
      </p:sp>
      <p:sp>
        <p:nvSpPr>
          <p:cNvPr id="6" name="Content Placeholder 5"/>
          <p:cNvSpPr>
            <a:spLocks noGrp="1"/>
          </p:cNvSpPr>
          <p:nvPr>
            <p:ph idx="1"/>
          </p:nvPr>
        </p:nvSpPr>
        <p:spPr>
          <a:xfrm>
            <a:off x="1509629" y="2684365"/>
            <a:ext cx="10234135" cy="9717222"/>
          </a:xfrm>
        </p:spPr>
        <p:txBody>
          <a:bodyPr/>
          <a:lstStyle/>
          <a:p>
            <a:pPr>
              <a:spcBef>
                <a:spcPts val="1200"/>
              </a:spcBef>
              <a:spcAft>
                <a:spcPts val="1200"/>
              </a:spcAft>
            </a:pPr>
            <a:r>
              <a:rPr lang="en-GB" sz="6000" b="0" dirty="0"/>
              <a:t>Developmental Cognitive Neuroscience </a:t>
            </a:r>
            <a:r>
              <a:rPr lang="en-GB" sz="4000" b="0" dirty="0"/>
              <a:t>(Psychology)</a:t>
            </a:r>
          </a:p>
          <a:p>
            <a:pPr>
              <a:spcBef>
                <a:spcPts val="1200"/>
              </a:spcBef>
              <a:spcAft>
                <a:spcPts val="1200"/>
              </a:spcAft>
            </a:pPr>
            <a:r>
              <a:rPr lang="en-GB" sz="4800" b="0" dirty="0"/>
              <a:t>3rd year module (circa 50 students)</a:t>
            </a:r>
          </a:p>
          <a:p>
            <a:pPr lvl="1">
              <a:spcBef>
                <a:spcPts val="1200"/>
              </a:spcBef>
              <a:spcAft>
                <a:spcPts val="1200"/>
              </a:spcAft>
            </a:pPr>
            <a:r>
              <a:rPr lang="en-GB" b="0" dirty="0"/>
              <a:t>Collaborative summaries </a:t>
            </a:r>
            <a:r>
              <a:rPr lang="en-GB" dirty="0"/>
              <a:t>and reflection on seminar discussion, lectures and weekly reading</a:t>
            </a:r>
          </a:p>
          <a:p>
            <a:pPr lvl="1">
              <a:spcBef>
                <a:spcPts val="1200"/>
              </a:spcBef>
              <a:spcAft>
                <a:spcPts val="1200"/>
              </a:spcAft>
            </a:pPr>
            <a:r>
              <a:rPr lang="en-GB" dirty="0"/>
              <a:t>Student development of MCQs and open questions on topics</a:t>
            </a:r>
          </a:p>
          <a:p>
            <a:pPr lvl="1">
              <a:spcBef>
                <a:spcPts val="1200"/>
              </a:spcBef>
              <a:spcAft>
                <a:spcPts val="1200"/>
              </a:spcAft>
            </a:pPr>
            <a:r>
              <a:rPr lang="en-GB" dirty="0"/>
              <a:t>Preparation for student led seminars</a:t>
            </a:r>
          </a:p>
        </p:txBody>
      </p:sp>
      <p:sp>
        <p:nvSpPr>
          <p:cNvPr id="4" name="Title 1">
            <a:hlinkClick r:id="rId3"/>
          </p:cNvPr>
          <p:cNvSpPr txBox="1">
            <a:spLocks/>
          </p:cNvSpPr>
          <p:nvPr/>
        </p:nvSpPr>
        <p:spPr>
          <a:xfrm>
            <a:off x="13121737" y="9456546"/>
            <a:ext cx="9119676" cy="1071893"/>
          </a:xfrm>
          <a:prstGeom prst="rect">
            <a:avLst/>
          </a:prstGeom>
        </p:spPr>
        <p:txBody>
          <a:bodyPr/>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a:r>
              <a:rPr lang="en-GB" sz="2800" u="sng" dirty="0">
                <a:solidFill>
                  <a:srgbClr val="0070C0"/>
                </a:solidFill>
                <a:hlinkClick r:id="rId4"/>
              </a:rPr>
              <a:t>Supporting time on task and deeper learning case study</a:t>
            </a:r>
            <a:endParaRPr lang="en-GB" sz="3200" kern="0" dirty="0">
              <a:solidFill>
                <a:srgbClr val="0070C0"/>
              </a:solidFill>
              <a:latin typeface="Calibri" panose="020F0502020204030204"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72477" y="3045948"/>
            <a:ext cx="10618196" cy="5972735"/>
          </a:xfrm>
          <a:prstGeom prst="rect">
            <a:avLst/>
          </a:prstGeom>
        </p:spPr>
      </p:pic>
    </p:spTree>
    <p:extLst>
      <p:ext uri="{BB962C8B-B14F-4D97-AF65-F5344CB8AC3E}">
        <p14:creationId xmlns:p14="http://schemas.microsoft.com/office/powerpoint/2010/main" val="22856404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41831" y="88900"/>
            <a:ext cx="23840582" cy="1447292"/>
          </a:xfrm>
        </p:spPr>
        <p:txBody>
          <a:bodyPr/>
          <a:lstStyle/>
          <a:p>
            <a:r>
              <a:rPr lang="en-GB" dirty="0"/>
              <a:t>Problem-based learning : Student-led teaching and discovery</a:t>
            </a:r>
          </a:p>
        </p:txBody>
      </p:sp>
      <p:sp>
        <p:nvSpPr>
          <p:cNvPr id="6" name="Content Placeholder 5"/>
          <p:cNvSpPr>
            <a:spLocks noGrp="1"/>
          </p:cNvSpPr>
          <p:nvPr>
            <p:ph idx="1"/>
          </p:nvPr>
        </p:nvSpPr>
        <p:spPr>
          <a:xfrm>
            <a:off x="1509630" y="2684365"/>
            <a:ext cx="9338480" cy="9717222"/>
          </a:xfrm>
        </p:spPr>
        <p:txBody>
          <a:bodyPr/>
          <a:lstStyle/>
          <a:p>
            <a:pPr>
              <a:spcBef>
                <a:spcPts val="1200"/>
              </a:spcBef>
              <a:spcAft>
                <a:spcPts val="1200"/>
              </a:spcAft>
            </a:pPr>
            <a:r>
              <a:rPr lang="en-GB" sz="6000" b="0" dirty="0"/>
              <a:t>York Law School</a:t>
            </a:r>
          </a:p>
          <a:p>
            <a:pPr lvl="1">
              <a:spcBef>
                <a:spcPts val="1200"/>
              </a:spcBef>
              <a:spcAft>
                <a:spcPts val="1200"/>
              </a:spcAft>
            </a:pPr>
            <a:r>
              <a:rPr lang="en-GB" sz="4400" dirty="0"/>
              <a:t>shared blog and wiki spaces used by postgraduate law students to perform unguided group research tasks</a:t>
            </a:r>
          </a:p>
          <a:p>
            <a:pPr lvl="1">
              <a:spcBef>
                <a:spcPts val="1200"/>
              </a:spcBef>
              <a:spcAft>
                <a:spcPts val="1200"/>
              </a:spcAft>
            </a:pPr>
            <a:r>
              <a:rPr lang="en-GB" sz="4400" dirty="0"/>
              <a:t>enabling groups of students who are geographically dispersed to collaborate online in self-directed learning tasks, researching solutions to the targeted learning outcomes which have been agreed with their PBL tutor</a:t>
            </a:r>
            <a:endParaRPr lang="en-GB" sz="4400" b="0" dirty="0"/>
          </a:p>
        </p:txBody>
      </p:sp>
      <p:sp>
        <p:nvSpPr>
          <p:cNvPr id="4" name="Title 1">
            <a:hlinkClick r:id="rId3"/>
          </p:cNvPr>
          <p:cNvSpPr txBox="1">
            <a:spLocks/>
          </p:cNvSpPr>
          <p:nvPr/>
        </p:nvSpPr>
        <p:spPr>
          <a:xfrm>
            <a:off x="12900485" y="12712903"/>
            <a:ext cx="9119676" cy="805878"/>
          </a:xfrm>
          <a:prstGeom prst="rect">
            <a:avLst/>
          </a:prstGeom>
        </p:spPr>
        <p:txBody>
          <a:bodyPr/>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a:r>
              <a:rPr lang="en-GB" sz="2800" u="sng" dirty="0">
                <a:solidFill>
                  <a:srgbClr val="0070C0"/>
                </a:solidFill>
                <a:hlinkClick r:id="rId4"/>
              </a:rPr>
              <a:t>York Law School Blended PBL Case Study</a:t>
            </a:r>
            <a:endParaRPr lang="en-GB" sz="3200" kern="0" dirty="0">
              <a:solidFill>
                <a:srgbClr val="0070C0"/>
              </a:solidFill>
              <a:latin typeface="Calibri" panose="020F0502020204030204"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18584" y="1922819"/>
            <a:ext cx="9483478" cy="10550484"/>
          </a:xfrm>
          <a:prstGeom prst="rect">
            <a:avLst/>
          </a:prstGeom>
        </p:spPr>
      </p:pic>
    </p:spTree>
    <p:extLst>
      <p:ext uri="{BB962C8B-B14F-4D97-AF65-F5344CB8AC3E}">
        <p14:creationId xmlns:p14="http://schemas.microsoft.com/office/powerpoint/2010/main" val="13127425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41831" y="88900"/>
            <a:ext cx="23840582" cy="1447292"/>
          </a:xfrm>
        </p:spPr>
        <p:txBody>
          <a:bodyPr/>
          <a:lstStyle/>
          <a:p>
            <a:r>
              <a:rPr lang="en-GB" dirty="0"/>
              <a:t>Transforming learning through student-led teaching and discussion</a:t>
            </a:r>
          </a:p>
        </p:txBody>
      </p:sp>
      <p:sp>
        <p:nvSpPr>
          <p:cNvPr id="6" name="Content Placeholder 5"/>
          <p:cNvSpPr>
            <a:spLocks noGrp="1"/>
          </p:cNvSpPr>
          <p:nvPr>
            <p:ph idx="1"/>
          </p:nvPr>
        </p:nvSpPr>
        <p:spPr>
          <a:xfrm>
            <a:off x="1509630" y="2684365"/>
            <a:ext cx="9338480" cy="9717222"/>
          </a:xfrm>
        </p:spPr>
        <p:txBody>
          <a:bodyPr/>
          <a:lstStyle/>
          <a:p>
            <a:pPr>
              <a:spcBef>
                <a:spcPts val="1200"/>
              </a:spcBef>
              <a:spcAft>
                <a:spcPts val="1200"/>
              </a:spcAft>
            </a:pPr>
            <a:r>
              <a:rPr lang="en-GB" sz="6000" b="0" dirty="0"/>
              <a:t>Evolutionary Ecology:</a:t>
            </a:r>
            <a:br>
              <a:rPr lang="en-GB" sz="6000" b="0" dirty="0"/>
            </a:br>
            <a:r>
              <a:rPr lang="en-GB" sz="6000" b="0" dirty="0"/>
              <a:t>3rd year module</a:t>
            </a:r>
          </a:p>
          <a:p>
            <a:pPr lvl="1">
              <a:spcBef>
                <a:spcPts val="1200"/>
              </a:spcBef>
              <a:spcAft>
                <a:spcPts val="1200"/>
              </a:spcAft>
            </a:pPr>
            <a:r>
              <a:rPr lang="en-GB" sz="5200" b="0" dirty="0"/>
              <a:t>Collaborative summaries of research literature forming ‘online textbook’</a:t>
            </a:r>
            <a:endParaRPr lang="en-GB" sz="4600" b="0" dirty="0"/>
          </a:p>
        </p:txBody>
      </p:sp>
      <p:sp>
        <p:nvSpPr>
          <p:cNvPr id="4" name="Title 1">
            <a:hlinkClick r:id="rId3"/>
          </p:cNvPr>
          <p:cNvSpPr txBox="1">
            <a:spLocks/>
          </p:cNvSpPr>
          <p:nvPr/>
        </p:nvSpPr>
        <p:spPr>
          <a:xfrm>
            <a:off x="12972203" y="11998648"/>
            <a:ext cx="9119676" cy="805878"/>
          </a:xfrm>
          <a:prstGeom prst="rect">
            <a:avLst/>
          </a:prstGeom>
        </p:spPr>
        <p:txBody>
          <a:bodyPr/>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a:r>
              <a:rPr lang="en-GB" sz="2800" u="sng" dirty="0">
                <a:solidFill>
                  <a:srgbClr val="0070C0"/>
                </a:solidFill>
                <a:hlinkClick r:id="rId4"/>
              </a:rPr>
              <a:t>http://tinyurl.com/student-led-teaching</a:t>
            </a:r>
            <a:endParaRPr lang="en-GB" sz="3200" kern="0" dirty="0">
              <a:solidFill>
                <a:srgbClr val="0070C0"/>
              </a:solidFill>
              <a:latin typeface="Calibri" panose="020F0502020204030204" pitchFamily="34" charset="0"/>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55958" y="2117989"/>
            <a:ext cx="3497935" cy="4940235"/>
          </a:xfrm>
          <a:prstGeom prst="rect">
            <a:avLst/>
          </a:prstGeom>
          <a:effectLst>
            <a:outerShdw blurRad="177800" sx="103000" sy="103000" algn="ctr" rotWithShape="0">
              <a:prstClr val="black">
                <a:alpha val="30000"/>
              </a:prstClr>
            </a:outerShdw>
          </a:effectLst>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20358" y="4325794"/>
            <a:ext cx="4027116" cy="5687612"/>
          </a:xfrm>
          <a:prstGeom prst="rect">
            <a:avLst/>
          </a:prstGeom>
          <a:effectLst>
            <a:outerShdw blurRad="177800" sx="103000" sy="103000" algn="ctr" rotWithShape="0">
              <a:prstClr val="black">
                <a:alpha val="30000"/>
              </a:prstClr>
            </a:outerShdw>
          </a:effectLst>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900768" y="2797657"/>
            <a:ext cx="6191111" cy="8743885"/>
          </a:xfrm>
          <a:prstGeom prst="rect">
            <a:avLst/>
          </a:prstGeom>
          <a:effectLst>
            <a:outerShdw blurRad="177800" sx="103000" sy="103000" algn="ctr" rotWithShape="0">
              <a:prstClr val="black">
                <a:alpha val="30000"/>
              </a:prstClr>
            </a:outerShdw>
          </a:effectLst>
        </p:spPr>
      </p:pic>
    </p:spTree>
    <p:extLst>
      <p:ext uri="{BB962C8B-B14F-4D97-AF65-F5344CB8AC3E}">
        <p14:creationId xmlns:p14="http://schemas.microsoft.com/office/powerpoint/2010/main" val="10410749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41831" y="88900"/>
            <a:ext cx="23840582" cy="1447292"/>
          </a:xfrm>
        </p:spPr>
        <p:txBody>
          <a:bodyPr/>
          <a:lstStyle/>
          <a:p>
            <a:r>
              <a:rPr lang="en-GB" dirty="0"/>
              <a:t>Transforming learning through student-led summary and presentation</a:t>
            </a:r>
          </a:p>
        </p:txBody>
      </p:sp>
      <p:sp>
        <p:nvSpPr>
          <p:cNvPr id="6" name="Content Placeholder 5"/>
          <p:cNvSpPr>
            <a:spLocks noGrp="1"/>
          </p:cNvSpPr>
          <p:nvPr>
            <p:ph idx="1"/>
          </p:nvPr>
        </p:nvSpPr>
        <p:spPr>
          <a:xfrm>
            <a:off x="1063756" y="2405943"/>
            <a:ext cx="11398366" cy="9717222"/>
          </a:xfrm>
        </p:spPr>
        <p:txBody>
          <a:bodyPr/>
          <a:lstStyle/>
          <a:p>
            <a:pPr>
              <a:spcBef>
                <a:spcPts val="1200"/>
              </a:spcBef>
              <a:spcAft>
                <a:spcPts val="1200"/>
              </a:spcAft>
            </a:pPr>
            <a:r>
              <a:rPr lang="en-GB" sz="6000" b="0" dirty="0"/>
              <a:t>The History and Theory of Criticism </a:t>
            </a:r>
            <a:r>
              <a:rPr lang="en-GB" sz="4000" b="0" dirty="0"/>
              <a:t>(English &amp; Related Literature)</a:t>
            </a:r>
          </a:p>
          <a:p>
            <a:pPr>
              <a:spcBef>
                <a:spcPts val="1200"/>
              </a:spcBef>
              <a:spcAft>
                <a:spcPts val="1200"/>
              </a:spcAft>
            </a:pPr>
            <a:r>
              <a:rPr lang="en-GB" sz="4800" b="0" dirty="0"/>
              <a:t>3rd year module (circa 10 students)</a:t>
            </a:r>
          </a:p>
          <a:p>
            <a:pPr lvl="1">
              <a:spcBef>
                <a:spcPts val="600"/>
              </a:spcBef>
              <a:spcAft>
                <a:spcPts val="600"/>
              </a:spcAft>
            </a:pPr>
            <a:r>
              <a:rPr lang="en-GB" b="0" dirty="0"/>
              <a:t>Blog posted weekly written analyses on key texts in preparation for seminars and class based discussion</a:t>
            </a:r>
            <a:endParaRPr lang="en-GB" dirty="0"/>
          </a:p>
          <a:p>
            <a:pPr lvl="2">
              <a:spcBef>
                <a:spcPts val="600"/>
              </a:spcBef>
              <a:spcAft>
                <a:spcPts val="600"/>
              </a:spcAft>
            </a:pPr>
            <a:r>
              <a:rPr lang="en-GB" dirty="0"/>
              <a:t>Encourage engagement with the literature</a:t>
            </a:r>
          </a:p>
          <a:p>
            <a:pPr lvl="2">
              <a:spcBef>
                <a:spcPts val="600"/>
              </a:spcBef>
              <a:spcAft>
                <a:spcPts val="600"/>
              </a:spcAft>
            </a:pPr>
            <a:r>
              <a:rPr lang="en-GB" dirty="0"/>
              <a:t>Opportunity to practise academic writing</a:t>
            </a:r>
          </a:p>
          <a:p>
            <a:pPr lvl="2">
              <a:spcBef>
                <a:spcPts val="600"/>
              </a:spcBef>
              <a:spcAft>
                <a:spcPts val="600"/>
              </a:spcAft>
            </a:pPr>
            <a:r>
              <a:rPr lang="en-GB" dirty="0"/>
              <a:t>Encourage participation and sharing</a:t>
            </a:r>
            <a:br>
              <a:rPr lang="en-GB" dirty="0"/>
            </a:br>
            <a:r>
              <a:rPr lang="en-GB" dirty="0"/>
              <a:t>of ideas between peers extended</a:t>
            </a:r>
            <a:br>
              <a:rPr lang="en-GB" dirty="0"/>
            </a:br>
            <a:r>
              <a:rPr lang="en-GB" dirty="0"/>
              <a:t>beyond the classroom</a:t>
            </a:r>
          </a:p>
        </p:txBody>
      </p:sp>
      <p:sp>
        <p:nvSpPr>
          <p:cNvPr id="4" name="Title 1">
            <a:hlinkClick r:id="rId3"/>
          </p:cNvPr>
          <p:cNvSpPr txBox="1">
            <a:spLocks/>
          </p:cNvSpPr>
          <p:nvPr/>
        </p:nvSpPr>
        <p:spPr>
          <a:xfrm>
            <a:off x="12987477" y="12528928"/>
            <a:ext cx="10024301" cy="685589"/>
          </a:xfrm>
          <a:prstGeom prst="rect">
            <a:avLst/>
          </a:prstGeom>
        </p:spPr>
        <p:txBody>
          <a:bodyPr/>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a:r>
              <a:rPr lang="en-GB" sz="2800" u="sng" dirty="0">
                <a:solidFill>
                  <a:srgbClr val="0070C0"/>
                </a:solidFill>
                <a:hlinkClick r:id="rId4"/>
              </a:rPr>
              <a:t>The History and Theory of Criticism case study</a:t>
            </a:r>
            <a:endParaRPr lang="en-GB" sz="3200" kern="0" dirty="0">
              <a:solidFill>
                <a:srgbClr val="0070C0"/>
              </a:solidFill>
              <a:latin typeface="Calibri" panose="020F0502020204030204" pitchFamily="34"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87477" y="1950928"/>
            <a:ext cx="3595670" cy="5093446"/>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338850" y="2856455"/>
            <a:ext cx="6672928" cy="9452535"/>
          </a:xfrm>
          <a:prstGeom prst="rect">
            <a:avLst/>
          </a:prstGeom>
          <a:effectLst>
            <a:outerShdw blurRad="63500" sx="102000" sy="102000" algn="ctr" rotWithShape="0">
              <a:prstClr val="black">
                <a:alpha val="26000"/>
              </a:prstClr>
            </a:outerShdw>
          </a:effectLst>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640328" y="4696518"/>
            <a:ext cx="4254909" cy="6027290"/>
          </a:xfrm>
          <a:prstGeom prst="rect">
            <a:avLst/>
          </a:prstGeom>
          <a:effectLst>
            <a:outerShdw blurRad="215900" dist="76200" dir="2700000" algn="tl" rotWithShape="0">
              <a:prstClr val="black">
                <a:alpha val="40000"/>
              </a:prstClr>
            </a:outerShdw>
          </a:effectLst>
        </p:spPr>
      </p:pic>
    </p:spTree>
    <p:extLst>
      <p:ext uri="{BB962C8B-B14F-4D97-AF65-F5344CB8AC3E}">
        <p14:creationId xmlns:p14="http://schemas.microsoft.com/office/powerpoint/2010/main" val="33105420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Summary of approaches that have been employed at York</a:t>
            </a:r>
          </a:p>
        </p:txBody>
      </p:sp>
      <p:graphicFrame>
        <p:nvGraphicFramePr>
          <p:cNvPr id="5" name="Table 4"/>
          <p:cNvGraphicFramePr>
            <a:graphicFrameLocks noGrp="1"/>
          </p:cNvGraphicFramePr>
          <p:nvPr>
            <p:extLst>
              <p:ext uri="{D42A27DB-BD31-4B8C-83A1-F6EECF244321}">
                <p14:modId xmlns:p14="http://schemas.microsoft.com/office/powerpoint/2010/main" val="1423218039"/>
              </p:ext>
            </p:extLst>
          </p:nvPr>
        </p:nvGraphicFramePr>
        <p:xfrm>
          <a:off x="3668018" y="1562716"/>
          <a:ext cx="19818221" cy="11379840"/>
        </p:xfrm>
        <a:graphic>
          <a:graphicData uri="http://schemas.openxmlformats.org/drawingml/2006/table">
            <a:tbl>
              <a:tblPr firstRow="1" bandRow="1">
                <a:tableStyleId>{073A0DAA-6AF3-43AB-8588-CEC1D06C72B9}</a:tableStyleId>
              </a:tblPr>
              <a:tblGrid>
                <a:gridCol w="3209728">
                  <a:extLst>
                    <a:ext uri="{9D8B030D-6E8A-4147-A177-3AD203B41FA5}">
                      <a16:colId xmlns:a16="http://schemas.microsoft.com/office/drawing/2014/main" val="2719875354"/>
                    </a:ext>
                  </a:extLst>
                </a:gridCol>
                <a:gridCol w="8378893">
                  <a:extLst>
                    <a:ext uri="{9D8B030D-6E8A-4147-A177-3AD203B41FA5}">
                      <a16:colId xmlns:a16="http://schemas.microsoft.com/office/drawing/2014/main" val="2748800197"/>
                    </a:ext>
                  </a:extLst>
                </a:gridCol>
                <a:gridCol w="8229600">
                  <a:extLst>
                    <a:ext uri="{9D8B030D-6E8A-4147-A177-3AD203B41FA5}">
                      <a16:colId xmlns:a16="http://schemas.microsoft.com/office/drawing/2014/main" val="777942450"/>
                    </a:ext>
                  </a:extLst>
                </a:gridCol>
              </a:tblGrid>
              <a:tr h="0">
                <a:tc>
                  <a:txBody>
                    <a:bodyPr/>
                    <a:lstStyle/>
                    <a:p>
                      <a:endParaRPr lang="en-GB" sz="3200" dirty="0"/>
                    </a:p>
                  </a:txBody>
                  <a:tcPr marL="252000" marR="252000" marT="252000" marB="252000"/>
                </a:tc>
                <a:tc>
                  <a:txBody>
                    <a:bodyPr/>
                    <a:lstStyle/>
                    <a:p>
                      <a:r>
                        <a:rPr lang="en-GB" sz="3200" dirty="0"/>
                        <a:t>Group Work</a:t>
                      </a:r>
                    </a:p>
                  </a:txBody>
                  <a:tcPr marL="252000" marR="252000" marT="252000" marB="252000"/>
                </a:tc>
                <a:tc>
                  <a:txBody>
                    <a:bodyPr/>
                    <a:lstStyle/>
                    <a:p>
                      <a:r>
                        <a:rPr lang="en-GB" sz="3200" dirty="0"/>
                        <a:t>Individual Work</a:t>
                      </a:r>
                    </a:p>
                  </a:txBody>
                  <a:tcPr marL="252000" marR="252000" marT="252000" marB="252000"/>
                </a:tc>
                <a:extLst>
                  <a:ext uri="{0D108BD9-81ED-4DB2-BD59-A6C34878D82A}">
                    <a16:rowId xmlns:a16="http://schemas.microsoft.com/office/drawing/2014/main" val="1307627306"/>
                  </a:ext>
                </a:extLst>
              </a:tr>
              <a:tr h="0">
                <a:tc rowSpan="4">
                  <a:txBody>
                    <a:bodyPr/>
                    <a:lstStyle/>
                    <a:p>
                      <a:r>
                        <a:rPr lang="en-GB" sz="3200" b="1" dirty="0"/>
                        <a:t>Procedural</a:t>
                      </a:r>
                    </a:p>
                  </a:txBody>
                  <a:tcPr marL="252000" marR="252000" marT="252000" marB="252000"/>
                </a:tc>
                <a:tc>
                  <a:txBody>
                    <a:bodyPr/>
                    <a:lstStyle/>
                    <a:p>
                      <a:r>
                        <a:rPr lang="en-GB" sz="3200" dirty="0"/>
                        <a:t>Developmental Cognitive Neuroscience (Psychology)</a:t>
                      </a:r>
                    </a:p>
                  </a:txBody>
                  <a:tcPr marL="252000" marR="252000" marT="252000" marB="252000"/>
                </a:tc>
                <a:tc>
                  <a:txBody>
                    <a:bodyPr/>
                    <a:lstStyle/>
                    <a:p>
                      <a:r>
                        <a:rPr lang="en-GB" sz="3200" dirty="0"/>
                        <a:t>Heritage Practice (Archaeology)</a:t>
                      </a:r>
                    </a:p>
                  </a:txBody>
                  <a:tcPr marL="252000" marR="252000" marT="252000" marB="252000"/>
                </a:tc>
                <a:extLst>
                  <a:ext uri="{0D108BD9-81ED-4DB2-BD59-A6C34878D82A}">
                    <a16:rowId xmlns:a16="http://schemas.microsoft.com/office/drawing/2014/main" val="2261204660"/>
                  </a:ext>
                </a:extLst>
              </a:tr>
              <a:tr h="0">
                <a:tc vMerge="1">
                  <a:txBody>
                    <a:bodyPr/>
                    <a:lstStyle/>
                    <a:p>
                      <a:endParaRPr lang="en-GB" sz="3200" dirty="0"/>
                    </a:p>
                  </a:txBody>
                  <a:tcPr marL="252000" marR="252000" marT="252000" marB="252000"/>
                </a:tc>
                <a:tc>
                  <a:txBody>
                    <a:bodyPr/>
                    <a:lstStyle/>
                    <a:p>
                      <a:r>
                        <a:rPr lang="en-GB" sz="3200" dirty="0"/>
                        <a:t>Evolutionary Ecology (Biology)</a:t>
                      </a:r>
                    </a:p>
                  </a:txBody>
                  <a:tcPr marL="252000" marR="252000" marT="252000" marB="252000"/>
                </a:tc>
                <a:tc>
                  <a:txBody>
                    <a:bodyPr/>
                    <a:lstStyle/>
                    <a:p>
                      <a:r>
                        <a:rPr lang="en-GB" sz="3200" dirty="0"/>
                        <a:t>Global Literatures</a:t>
                      </a:r>
                      <a:r>
                        <a:rPr lang="en-GB" sz="3200" baseline="0" dirty="0"/>
                        <a:t> (English)</a:t>
                      </a:r>
                      <a:endParaRPr lang="en-GB" sz="3200" dirty="0"/>
                    </a:p>
                  </a:txBody>
                  <a:tcPr marL="252000" marR="252000" marT="252000" marB="252000"/>
                </a:tc>
                <a:extLst>
                  <a:ext uri="{0D108BD9-81ED-4DB2-BD59-A6C34878D82A}">
                    <a16:rowId xmlns:a16="http://schemas.microsoft.com/office/drawing/2014/main" val="3976009123"/>
                  </a:ext>
                </a:extLst>
              </a:tr>
              <a:tr h="0">
                <a:tc vMerge="1">
                  <a:txBody>
                    <a:bodyPr/>
                    <a:lstStyle/>
                    <a:p>
                      <a:endParaRPr lang="en-GB" sz="3200" dirty="0"/>
                    </a:p>
                  </a:txBody>
                  <a:tcPr marL="252000" marR="252000" marT="252000" marB="252000"/>
                </a:tc>
                <a:tc>
                  <a:txBody>
                    <a:bodyPr/>
                    <a:lstStyle/>
                    <a:p>
                      <a:r>
                        <a:rPr lang="en-GB" sz="3200" dirty="0"/>
                        <a:t>The History and Theory of Criticism (English)</a:t>
                      </a:r>
                    </a:p>
                  </a:txBody>
                  <a:tcPr marL="252000" marR="252000" marT="252000" marB="252000"/>
                </a:tc>
                <a:tc>
                  <a: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endParaRPr lang="en-GB" sz="3200" dirty="0"/>
                    </a:p>
                  </a:txBody>
                  <a:tcPr marL="252000" marR="252000" marT="252000" marB="252000"/>
                </a:tc>
                <a:extLst>
                  <a:ext uri="{0D108BD9-81ED-4DB2-BD59-A6C34878D82A}">
                    <a16:rowId xmlns:a16="http://schemas.microsoft.com/office/drawing/2014/main" val="1018382852"/>
                  </a:ext>
                </a:extLst>
              </a:tr>
              <a:tr h="0">
                <a:tc vMerge="1">
                  <a:txBody>
                    <a:bodyPr/>
                    <a:lstStyle/>
                    <a:p>
                      <a:endParaRPr lang="en-GB" sz="3200" dirty="0"/>
                    </a:p>
                  </a:txBody>
                  <a:tcPr marL="252000" marR="252000" marT="252000" marB="252000"/>
                </a:tc>
                <a:tc>
                  <a:txBody>
                    <a:bodyPr/>
                    <a:lstStyle/>
                    <a:p>
                      <a:r>
                        <a:rPr lang="en-GB" sz="3200" dirty="0"/>
                        <a:t>Britons at Work (English)</a:t>
                      </a:r>
                    </a:p>
                  </a:txBody>
                  <a:tcPr marL="252000" marR="252000" marT="252000" marB="252000"/>
                </a:tc>
                <a:tc>
                  <a: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endParaRPr lang="en-GB" sz="3200" dirty="0"/>
                    </a:p>
                  </a:txBody>
                  <a:tcPr marL="252000" marR="252000" marT="252000" marB="252000"/>
                </a:tc>
                <a:extLst>
                  <a:ext uri="{0D108BD9-81ED-4DB2-BD59-A6C34878D82A}">
                    <a16:rowId xmlns:a16="http://schemas.microsoft.com/office/drawing/2014/main" val="1328604009"/>
                  </a:ext>
                </a:extLst>
              </a:tr>
              <a:tr h="0">
                <a:tc rowSpan="4">
                  <a:txBody>
                    <a:bodyPr/>
                    <a:lstStyle/>
                    <a:p>
                      <a:r>
                        <a:rPr lang="en-GB" sz="3200" b="1" dirty="0"/>
                        <a:t>Assessed</a:t>
                      </a:r>
                    </a:p>
                  </a:txBody>
                  <a:tcPr marL="252000" marR="252000" marT="252000" marB="252000"/>
                </a:tc>
                <a:tc>
                  <a:txBody>
                    <a:bodyPr/>
                    <a:lstStyle/>
                    <a:p>
                      <a:r>
                        <a:rPr lang="en-GB" sz="3200" dirty="0"/>
                        <a:t>Introduction to Skills for Studying Education (Education)</a:t>
                      </a:r>
                    </a:p>
                  </a:txBody>
                  <a:tcPr marL="252000" marR="252000" marT="252000" marB="252000"/>
                </a:tc>
                <a:tc>
                  <a: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en-GB" sz="3200" kern="1200" dirty="0">
                          <a:effectLst/>
                        </a:rPr>
                        <a:t>MSc Audio Music Technology </a:t>
                      </a:r>
                      <a:r>
                        <a:rPr lang="en-GB" sz="3200" dirty="0"/>
                        <a:t>(Electronics)</a:t>
                      </a:r>
                    </a:p>
                  </a:txBody>
                  <a:tcPr marL="252000" marR="252000" marT="252000" marB="252000"/>
                </a:tc>
                <a:extLst>
                  <a:ext uri="{0D108BD9-81ED-4DB2-BD59-A6C34878D82A}">
                    <a16:rowId xmlns:a16="http://schemas.microsoft.com/office/drawing/2014/main" val="2293914736"/>
                  </a:ext>
                </a:extLst>
              </a:tr>
              <a:tr h="0">
                <a:tc vMerge="1">
                  <a:txBody>
                    <a:bodyPr/>
                    <a:lstStyle/>
                    <a:p>
                      <a:endParaRPr lang="en-GB" sz="3200" dirty="0"/>
                    </a:p>
                  </a:txBody>
                  <a:tcPr marL="252000" marR="252000" marT="252000" marB="252000"/>
                </a:tc>
                <a:tc>
                  <a:txBody>
                    <a:bodyPr/>
                    <a:lstStyle/>
                    <a:p>
                      <a:r>
                        <a:rPr lang="en-GB" sz="3200" dirty="0"/>
                        <a:t>Engineering Design (Electronics)</a:t>
                      </a:r>
                    </a:p>
                  </a:txBody>
                  <a:tcPr marL="252000" marR="252000" marT="252000" marB="252000"/>
                </a:tc>
                <a:tc>
                  <a: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en-GB" sz="3200" dirty="0"/>
                        <a:t>Biodiversity &amp; Society (Environment)</a:t>
                      </a:r>
                    </a:p>
                  </a:txBody>
                  <a:tcPr marL="252000" marR="252000" marT="252000" marB="252000"/>
                </a:tc>
                <a:extLst>
                  <a:ext uri="{0D108BD9-81ED-4DB2-BD59-A6C34878D82A}">
                    <a16:rowId xmlns:a16="http://schemas.microsoft.com/office/drawing/2014/main" val="1690956959"/>
                  </a:ext>
                </a:extLst>
              </a:tr>
              <a:tr h="0">
                <a:tc vMerge="1">
                  <a:txBody>
                    <a:bodyPr/>
                    <a:lstStyle/>
                    <a:p>
                      <a:endParaRPr lang="en-GB" sz="3200" dirty="0"/>
                    </a:p>
                  </a:txBody>
                  <a:tcPr marL="252000" marR="252000" marT="252000" marB="252000"/>
                </a:tc>
                <a:tc>
                  <a:txBody>
                    <a:bodyPr/>
                    <a:lstStyle/>
                    <a:p>
                      <a:r>
                        <a:rPr lang="en-GB" sz="3200" dirty="0"/>
                        <a:t>Business Planning (Management)</a:t>
                      </a:r>
                    </a:p>
                  </a:txBody>
                  <a:tcPr marL="252000" marR="252000" marT="252000" marB="252000"/>
                </a:tc>
                <a:tc>
                  <a: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en-GB" sz="3200" dirty="0"/>
                        <a:t>First Year Project (Philosophy)</a:t>
                      </a:r>
                    </a:p>
                  </a:txBody>
                  <a:tcPr marL="252000" marR="252000" marT="252000" marB="252000"/>
                </a:tc>
                <a:extLst>
                  <a:ext uri="{0D108BD9-81ED-4DB2-BD59-A6C34878D82A}">
                    <a16:rowId xmlns:a16="http://schemas.microsoft.com/office/drawing/2014/main" val="2557425476"/>
                  </a:ext>
                </a:extLst>
              </a:tr>
              <a:tr h="0">
                <a:tc vMerge="1">
                  <a:txBody>
                    <a:bodyPr/>
                    <a:lstStyle/>
                    <a:p>
                      <a:endParaRPr lang="en-GB" sz="3200" dirty="0"/>
                    </a:p>
                  </a:txBody>
                  <a:tcPr marL="252000" marR="252000" marT="252000" marB="252000"/>
                </a:tc>
                <a:tc>
                  <a: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en-GB" sz="3200" kern="1200" dirty="0">
                          <a:effectLst/>
                        </a:rPr>
                        <a:t>Protective Fellowship Scheme</a:t>
                      </a:r>
                      <a:r>
                        <a:rPr lang="en-GB" sz="3200" kern="1200" baseline="0" dirty="0">
                          <a:effectLst/>
                        </a:rPr>
                        <a:t> (CAHR)</a:t>
                      </a:r>
                      <a:endParaRPr lang="en-GB" sz="3200" b="0" i="0" kern="1200" dirty="0">
                        <a:solidFill>
                          <a:schemeClr val="dk1"/>
                        </a:solidFill>
                        <a:effectLst/>
                        <a:latin typeface="+mn-lt"/>
                        <a:ea typeface="+mn-ea"/>
                        <a:cs typeface="+mn-cs"/>
                      </a:endParaRPr>
                    </a:p>
                  </a:txBody>
                  <a:tcPr marL="252000" marR="252000" marT="252000" marB="252000"/>
                </a:tc>
                <a:tc>
                  <a: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en-GB" sz="3200" dirty="0"/>
                        <a:t>Problem Based Learning (Law)</a:t>
                      </a:r>
                    </a:p>
                  </a:txBody>
                  <a:tcPr marL="252000" marR="252000" marT="252000" marB="252000"/>
                </a:tc>
                <a:extLst>
                  <a:ext uri="{0D108BD9-81ED-4DB2-BD59-A6C34878D82A}">
                    <a16:rowId xmlns:a16="http://schemas.microsoft.com/office/drawing/2014/main" val="1005049628"/>
                  </a:ext>
                </a:extLst>
              </a:tr>
              <a:tr h="0">
                <a:tc>
                  <a:txBody>
                    <a:bodyPr/>
                    <a:lstStyle/>
                    <a:p>
                      <a:endParaRPr lang="en-GB" sz="3200" b="1" dirty="0"/>
                    </a:p>
                  </a:txBody>
                  <a:tcPr marL="252000" marR="252000" marT="252000" marB="252000"/>
                </a:tc>
                <a:tc>
                  <a: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en-GB" sz="3200" dirty="0"/>
                        <a:t>Problem Based Learning (Law)</a:t>
                      </a:r>
                    </a:p>
                  </a:txBody>
                  <a:tcPr marL="252000" marR="252000" marT="252000" marB="252000"/>
                </a:tc>
                <a:tc>
                  <a: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en-GB" sz="3200" dirty="0"/>
                        <a:t>Current Issues (TFTV)</a:t>
                      </a:r>
                    </a:p>
                  </a:txBody>
                  <a:tcPr marL="252000" marR="252000" marT="252000" marB="252000"/>
                </a:tc>
                <a:extLst>
                  <a:ext uri="{0D108BD9-81ED-4DB2-BD59-A6C34878D82A}">
                    <a16:rowId xmlns:a16="http://schemas.microsoft.com/office/drawing/2014/main" val="3427563991"/>
                  </a:ext>
                </a:extLst>
              </a:tr>
            </a:tbl>
          </a:graphicData>
        </a:graphic>
      </p:graphicFrame>
      <p:sp>
        <p:nvSpPr>
          <p:cNvPr id="7" name="Title 1"/>
          <p:cNvSpPr txBox="1">
            <a:spLocks/>
          </p:cNvSpPr>
          <p:nvPr/>
        </p:nvSpPr>
        <p:spPr>
          <a:xfrm>
            <a:off x="6868631" y="527001"/>
            <a:ext cx="16617607" cy="1401185"/>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defTabSz="383873"/>
            <a:r>
              <a:rPr lang="en-GB" sz="5400" kern="0" dirty="0">
                <a:solidFill>
                  <a:srgbClr val="FFFFFF"/>
                </a:solidFill>
                <a:latin typeface="Calibri" panose="020F0502020204030204" pitchFamily="34" charset="0"/>
              </a:rPr>
              <a:t>Participation</a:t>
            </a:r>
          </a:p>
        </p:txBody>
      </p:sp>
      <p:sp>
        <p:nvSpPr>
          <p:cNvPr id="8" name="Title 1"/>
          <p:cNvSpPr txBox="1">
            <a:spLocks/>
          </p:cNvSpPr>
          <p:nvPr/>
        </p:nvSpPr>
        <p:spPr>
          <a:xfrm rot="16200000">
            <a:off x="-1900276" y="7039214"/>
            <a:ext cx="10405502" cy="1401185"/>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defTabSz="383873"/>
            <a:r>
              <a:rPr lang="en-GB" sz="5400" kern="0" dirty="0">
                <a:solidFill>
                  <a:srgbClr val="FFFFFF"/>
                </a:solidFill>
                <a:latin typeface="Calibri" panose="020F0502020204030204" pitchFamily="34" charset="0"/>
              </a:rPr>
              <a:t>Task Focus</a:t>
            </a:r>
          </a:p>
        </p:txBody>
      </p:sp>
    </p:spTree>
    <p:extLst>
      <p:ext uri="{BB962C8B-B14F-4D97-AF65-F5344CB8AC3E}">
        <p14:creationId xmlns:p14="http://schemas.microsoft.com/office/powerpoint/2010/main" val="39294685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32223" y="1014777"/>
            <a:ext cx="19698977" cy="5062173"/>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defTabSz="383873"/>
            <a:r>
              <a:rPr lang="en-GB" sz="6000" kern="0" dirty="0">
                <a:solidFill>
                  <a:srgbClr val="FFFFFF"/>
                </a:solidFill>
                <a:latin typeface="Calibri" panose="020F0502020204030204" pitchFamily="34" charset="0"/>
              </a:rPr>
              <a:t>What do you see as the key challenges to ‘designing in’ and supporting student-led learning and teaching activities?</a:t>
            </a:r>
          </a:p>
          <a:p>
            <a:pPr defTabSz="383873">
              <a:spcBef>
                <a:spcPts val="2400"/>
              </a:spcBef>
            </a:pPr>
            <a:r>
              <a:rPr lang="en-GB" sz="6000" kern="0" dirty="0">
                <a:solidFill>
                  <a:srgbClr val="FFFFFF"/>
                </a:solidFill>
                <a:latin typeface="Calibri" panose="020F0502020204030204" pitchFamily="34" charset="0"/>
              </a:rPr>
              <a:t>Supporting activities that engage students as active learners; e.g. as co-creators of learning resources / course artefacts</a:t>
            </a:r>
          </a:p>
        </p:txBody>
      </p:sp>
    </p:spTree>
    <p:extLst>
      <p:ext uri="{BB962C8B-B14F-4D97-AF65-F5344CB8AC3E}">
        <p14:creationId xmlns:p14="http://schemas.microsoft.com/office/powerpoint/2010/main" val="103314315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Key challenges associated with student-led learning &amp; teaching activities</a:t>
            </a:r>
          </a:p>
        </p:txBody>
      </p:sp>
      <p:sp>
        <p:nvSpPr>
          <p:cNvPr id="3" name="Content Placeholder 2"/>
          <p:cNvSpPr>
            <a:spLocks noGrp="1"/>
          </p:cNvSpPr>
          <p:nvPr>
            <p:ph idx="1"/>
          </p:nvPr>
        </p:nvSpPr>
        <p:spPr>
          <a:xfrm>
            <a:off x="2827685" y="2422525"/>
            <a:ext cx="18811710" cy="10304429"/>
          </a:xfrm>
        </p:spPr>
        <p:txBody>
          <a:bodyPr/>
          <a:lstStyle/>
          <a:p>
            <a:pPr lvl="0">
              <a:spcAft>
                <a:spcPts val="2400"/>
              </a:spcAft>
            </a:pPr>
            <a:r>
              <a:rPr lang="en-GB" b="0" dirty="0"/>
              <a:t>Student acceptance of active learning design</a:t>
            </a:r>
          </a:p>
          <a:p>
            <a:pPr lvl="0">
              <a:spcAft>
                <a:spcPts val="600"/>
              </a:spcAft>
            </a:pPr>
            <a:r>
              <a:rPr lang="en-GB" b="0" dirty="0"/>
              <a:t>Student competencies to engage in target activities</a:t>
            </a:r>
          </a:p>
          <a:p>
            <a:pPr lvl="1">
              <a:spcBef>
                <a:spcPts val="600"/>
              </a:spcBef>
              <a:spcAft>
                <a:spcPts val="600"/>
              </a:spcAft>
            </a:pPr>
            <a:r>
              <a:rPr lang="en-GB" b="0" dirty="0"/>
              <a:t>academic skills: critical reflection &amp; peer review</a:t>
            </a:r>
          </a:p>
          <a:p>
            <a:pPr lvl="1">
              <a:spcBef>
                <a:spcPts val="600"/>
              </a:spcBef>
              <a:spcAft>
                <a:spcPts val="600"/>
              </a:spcAft>
            </a:pPr>
            <a:r>
              <a:rPr lang="en-GB" b="0" dirty="0"/>
              <a:t>technical skills for content creation</a:t>
            </a:r>
          </a:p>
          <a:p>
            <a:pPr lvl="1">
              <a:spcBef>
                <a:spcPts val="600"/>
              </a:spcBef>
              <a:spcAft>
                <a:spcPts val="600"/>
              </a:spcAft>
            </a:pPr>
            <a:r>
              <a:rPr lang="en-GB" b="0" dirty="0"/>
              <a:t>group organisational skills: self-regulation &amp; monitoring</a:t>
            </a:r>
          </a:p>
          <a:p>
            <a:pPr lvl="0">
              <a:spcBef>
                <a:spcPts val="2400"/>
              </a:spcBef>
              <a:spcAft>
                <a:spcPts val="2400"/>
              </a:spcAft>
            </a:pPr>
            <a:r>
              <a:rPr lang="en-GB" b="0" dirty="0"/>
              <a:t>Assessment &amp; feedback design: discrimination between individual and group outputs</a:t>
            </a:r>
          </a:p>
          <a:p>
            <a:pPr lvl="0">
              <a:spcAft>
                <a:spcPts val="2400"/>
              </a:spcAft>
            </a:pPr>
            <a:r>
              <a:rPr lang="en-GB" b="0" dirty="0"/>
              <a:t>‘Join’ between online (student-led) and class-based sessions</a:t>
            </a:r>
          </a:p>
          <a:p>
            <a:pPr lvl="0">
              <a:spcAft>
                <a:spcPts val="2400"/>
              </a:spcAft>
            </a:pPr>
            <a:r>
              <a:rPr lang="en-GB" b="0" dirty="0"/>
              <a:t>Workload: facilitation, monitoring and feedback</a:t>
            </a:r>
          </a:p>
          <a:p>
            <a:pPr>
              <a:spcAft>
                <a:spcPts val="2400"/>
              </a:spcAft>
            </a:pPr>
            <a:endParaRPr lang="en-GB" b="0" dirty="0"/>
          </a:p>
        </p:txBody>
      </p:sp>
    </p:spTree>
    <p:extLst>
      <p:ext uri="{BB962C8B-B14F-4D97-AF65-F5344CB8AC3E}">
        <p14:creationId xmlns:p14="http://schemas.microsoft.com/office/powerpoint/2010/main" val="164447917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GB" sz="4000" dirty="0"/>
              <a:t>Facilitating student-led activities</a:t>
            </a:r>
          </a:p>
        </p:txBody>
      </p:sp>
      <p:sp>
        <p:nvSpPr>
          <p:cNvPr id="27" name="Right Arrow 6"/>
          <p:cNvSpPr/>
          <p:nvPr/>
        </p:nvSpPr>
        <p:spPr>
          <a:xfrm>
            <a:off x="765543" y="3510347"/>
            <a:ext cx="23072651" cy="8043635"/>
          </a:xfrm>
          <a:prstGeom prst="rightArrow">
            <a:avLst>
              <a:gd name="adj1" fmla="val 46723"/>
              <a:gd name="adj2" fmla="val 40145"/>
            </a:avLst>
          </a:prstGeom>
          <a:ln/>
        </p:spPr>
        <p:style>
          <a:lnRef idx="0">
            <a:schemeClr val="accent3"/>
          </a:lnRef>
          <a:fillRef idx="3">
            <a:schemeClr val="accent3"/>
          </a:fillRef>
          <a:effectRef idx="3">
            <a:schemeClr val="accent3"/>
          </a:effectRef>
          <a:fontRef idx="minor">
            <a:schemeClr val="lt1"/>
          </a:fontRef>
        </p:style>
        <p:txBody>
          <a:bodyPr anchor="ctr"/>
          <a:lstStyle/>
          <a:p>
            <a:pPr algn="ctr" defTabSz="1828800" eaLnBrk="0" hangingPunct="0">
              <a:defRPr/>
            </a:pPr>
            <a:endParaRPr lang="en-GB" sz="4800">
              <a:solidFill>
                <a:srgbClr val="FFFFFF"/>
              </a:solidFill>
              <a:latin typeface="Arial"/>
              <a:ea typeface="ＭＳ Ｐゴシック"/>
            </a:endParaRPr>
          </a:p>
        </p:txBody>
      </p:sp>
      <p:grpSp>
        <p:nvGrpSpPr>
          <p:cNvPr id="28" name="Group 27"/>
          <p:cNvGrpSpPr>
            <a:grpSpLocks/>
          </p:cNvGrpSpPr>
          <p:nvPr/>
        </p:nvGrpSpPr>
        <p:grpSpPr bwMode="auto">
          <a:xfrm>
            <a:off x="1519027" y="2270233"/>
            <a:ext cx="5478198" cy="5449004"/>
            <a:chOff x="649946" y="1254204"/>
            <a:chExt cx="2108242" cy="2026266"/>
          </a:xfrm>
        </p:grpSpPr>
        <p:sp>
          <p:nvSpPr>
            <p:cNvPr id="29" name="Rounded Rectangle 9"/>
            <p:cNvSpPr/>
            <p:nvPr/>
          </p:nvSpPr>
          <p:spPr>
            <a:xfrm>
              <a:off x="649946" y="1254204"/>
              <a:ext cx="2108242" cy="2026266"/>
            </a:xfrm>
            <a:prstGeom prst="roundRect">
              <a:avLst>
                <a:gd name="adj" fmla="val 1000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alpha val="90000"/>
                <a:hueOff val="0"/>
                <a:satOff val="0"/>
                <a:lumOff val="0"/>
                <a:alphaOff val="0"/>
              </a:schemeClr>
            </a:fillRef>
            <a:effectRef idx="1">
              <a:schemeClr val="accent6">
                <a:alpha val="90000"/>
                <a:hueOff val="0"/>
                <a:satOff val="0"/>
                <a:lumOff val="0"/>
                <a:alphaOff val="0"/>
              </a:schemeClr>
            </a:effectRef>
            <a:fontRef idx="minor">
              <a:schemeClr val="dk1"/>
            </a:fontRef>
          </p:style>
        </p:sp>
        <p:sp>
          <p:nvSpPr>
            <p:cNvPr id="30" name="TextBox 12"/>
            <p:cNvSpPr txBox="1">
              <a:spLocks noChangeArrowheads="1"/>
            </p:cNvSpPr>
            <p:nvPr/>
          </p:nvSpPr>
          <p:spPr bwMode="auto">
            <a:xfrm>
              <a:off x="749961" y="1352659"/>
              <a:ext cx="1835187" cy="721033"/>
            </a:xfrm>
            <a:prstGeom prst="rect">
              <a:avLst/>
            </a:prstGeom>
            <a:noFill/>
            <a:ln w="9525">
              <a:noFill/>
              <a:miter lim="800000"/>
              <a:headEnd/>
              <a:tailEnd/>
            </a:ln>
          </p:spPr>
          <p:txBody>
            <a:bodyPr>
              <a:spAutoFit/>
            </a:bodyPr>
            <a:lstStyle/>
            <a:p>
              <a:pPr defTabSz="1828800" eaLnBrk="0" hangingPunct="0">
                <a:defRPr/>
              </a:pPr>
              <a:r>
                <a:rPr lang="en-GB" sz="4000" b="1" dirty="0">
                  <a:solidFill>
                    <a:srgbClr val="5F6062"/>
                  </a:solidFill>
                  <a:latin typeface="Arial"/>
                  <a:ea typeface="ＭＳ Ｐゴシック" charset="-128"/>
                  <a:cs typeface="+mn-cs"/>
                </a:rPr>
                <a:t>Phase 1:</a:t>
              </a:r>
            </a:p>
            <a:p>
              <a:pPr defTabSz="1828800" eaLnBrk="0" hangingPunct="0">
                <a:defRPr/>
              </a:pPr>
              <a:r>
                <a:rPr lang="en-GB" sz="4000" b="1" dirty="0">
                  <a:solidFill>
                    <a:srgbClr val="5F6062"/>
                  </a:solidFill>
                  <a:latin typeface="Arial"/>
                  <a:ea typeface="ＭＳ Ｐゴシック" charset="-128"/>
                  <a:cs typeface="+mn-cs"/>
                </a:rPr>
                <a:t>Preparation</a:t>
              </a:r>
            </a:p>
            <a:p>
              <a:pPr defTabSz="1828800" eaLnBrk="0" hangingPunct="0">
                <a:defRPr/>
              </a:pPr>
              <a:r>
                <a:rPr lang="en-GB" sz="4000" dirty="0">
                  <a:solidFill>
                    <a:srgbClr val="5F6062"/>
                  </a:solidFill>
                  <a:latin typeface="Arial"/>
                  <a:ea typeface="ＭＳ Ｐゴシック" charset="-128"/>
                  <a:cs typeface="+mn-cs"/>
                </a:rPr>
                <a:t>(design phase)</a:t>
              </a:r>
            </a:p>
          </p:txBody>
        </p:sp>
      </p:grpSp>
      <p:grpSp>
        <p:nvGrpSpPr>
          <p:cNvPr id="31" name="Group 30"/>
          <p:cNvGrpSpPr>
            <a:grpSpLocks/>
          </p:cNvGrpSpPr>
          <p:nvPr/>
        </p:nvGrpSpPr>
        <p:grpSpPr bwMode="auto">
          <a:xfrm>
            <a:off x="4864525" y="7366161"/>
            <a:ext cx="5478198" cy="5263690"/>
            <a:chOff x="1937852" y="3198641"/>
            <a:chExt cx="2108242" cy="2026266"/>
          </a:xfrm>
        </p:grpSpPr>
        <p:sp>
          <p:nvSpPr>
            <p:cNvPr id="32" name="Rounded Rectangle 11"/>
            <p:cNvSpPr/>
            <p:nvPr/>
          </p:nvSpPr>
          <p:spPr>
            <a:xfrm>
              <a:off x="1937852" y="3198641"/>
              <a:ext cx="2108242" cy="2026266"/>
            </a:xfrm>
            <a:prstGeom prst="roundRect">
              <a:avLst>
                <a:gd name="adj" fmla="val 1000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alpha val="90000"/>
                <a:hueOff val="0"/>
                <a:satOff val="0"/>
                <a:lumOff val="0"/>
                <a:alphaOff val="0"/>
              </a:schemeClr>
            </a:fillRef>
            <a:effectRef idx="1">
              <a:schemeClr val="accent6">
                <a:alpha val="90000"/>
                <a:hueOff val="0"/>
                <a:satOff val="0"/>
                <a:lumOff val="0"/>
                <a:alphaOff val="0"/>
              </a:schemeClr>
            </a:effectRef>
            <a:fontRef idx="minor">
              <a:schemeClr val="dk1"/>
            </a:fontRef>
          </p:style>
        </p:sp>
        <p:sp>
          <p:nvSpPr>
            <p:cNvPr id="33" name="TextBox 32"/>
            <p:cNvSpPr txBox="1">
              <a:spLocks noChangeArrowheads="1"/>
            </p:cNvSpPr>
            <p:nvPr/>
          </p:nvSpPr>
          <p:spPr bwMode="auto">
            <a:xfrm>
              <a:off x="2075967" y="3293885"/>
              <a:ext cx="1716122" cy="1220335"/>
            </a:xfrm>
            <a:prstGeom prst="rect">
              <a:avLst/>
            </a:prstGeom>
            <a:noFill/>
            <a:ln w="9525">
              <a:noFill/>
              <a:miter lim="800000"/>
              <a:headEnd/>
              <a:tailEnd/>
            </a:ln>
          </p:spPr>
          <p:txBody>
            <a:bodyPr>
              <a:spAutoFit/>
            </a:bodyPr>
            <a:lstStyle/>
            <a:p>
              <a:pPr defTabSz="1828800" eaLnBrk="0" hangingPunct="0">
                <a:defRPr/>
              </a:pPr>
              <a:r>
                <a:rPr lang="en-GB" sz="4000" b="1" dirty="0">
                  <a:solidFill>
                    <a:srgbClr val="5F6062"/>
                  </a:solidFill>
                  <a:latin typeface="Arial"/>
                  <a:ea typeface="ＭＳ Ｐゴシック" charset="-128"/>
                  <a:cs typeface="+mn-cs"/>
                </a:rPr>
                <a:t>Phase 2:</a:t>
              </a:r>
            </a:p>
            <a:p>
              <a:pPr defTabSz="1828800" eaLnBrk="0" hangingPunct="0">
                <a:defRPr/>
              </a:pPr>
              <a:r>
                <a:rPr lang="en-GB" sz="4000" b="1" dirty="0">
                  <a:solidFill>
                    <a:srgbClr val="5F6062"/>
                  </a:solidFill>
                  <a:latin typeface="Arial"/>
                  <a:ea typeface="ＭＳ Ｐゴシック" charset="-128"/>
                  <a:cs typeface="+mn-cs"/>
                </a:rPr>
                <a:t>Socialising learners</a:t>
              </a:r>
            </a:p>
            <a:p>
              <a:pPr defTabSz="1828800" eaLnBrk="0" hangingPunct="0">
                <a:defRPr/>
              </a:pPr>
              <a:r>
                <a:rPr lang="en-GB" sz="4000" dirty="0">
                  <a:solidFill>
                    <a:srgbClr val="5F6062"/>
                  </a:solidFill>
                  <a:latin typeface="Arial"/>
                  <a:ea typeface="ＭＳ Ｐゴシック" charset="-128"/>
                  <a:cs typeface="+mn-cs"/>
                </a:rPr>
                <a:t>(start of the module)</a:t>
              </a:r>
            </a:p>
          </p:txBody>
        </p:sp>
      </p:grpSp>
      <p:grpSp>
        <p:nvGrpSpPr>
          <p:cNvPr id="34" name="Group 33"/>
          <p:cNvGrpSpPr>
            <a:grpSpLocks/>
          </p:cNvGrpSpPr>
          <p:nvPr/>
        </p:nvGrpSpPr>
        <p:grpSpPr bwMode="auto">
          <a:xfrm>
            <a:off x="8193518" y="2270231"/>
            <a:ext cx="5478198" cy="5263690"/>
            <a:chOff x="3225757" y="1254079"/>
            <a:chExt cx="2108242" cy="2026266"/>
          </a:xfrm>
        </p:grpSpPr>
        <p:sp>
          <p:nvSpPr>
            <p:cNvPr id="35" name="Rounded Rectangle 13"/>
            <p:cNvSpPr/>
            <p:nvPr/>
          </p:nvSpPr>
          <p:spPr>
            <a:xfrm>
              <a:off x="3225757" y="1254079"/>
              <a:ext cx="2108242" cy="2026266"/>
            </a:xfrm>
            <a:prstGeom prst="roundRect">
              <a:avLst>
                <a:gd name="adj" fmla="val 1000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alpha val="90000"/>
                <a:hueOff val="0"/>
                <a:satOff val="0"/>
                <a:lumOff val="0"/>
                <a:alphaOff val="0"/>
              </a:schemeClr>
            </a:fillRef>
            <a:effectRef idx="1">
              <a:schemeClr val="accent6">
                <a:alpha val="90000"/>
                <a:hueOff val="0"/>
                <a:satOff val="0"/>
                <a:lumOff val="0"/>
                <a:alphaOff val="0"/>
              </a:schemeClr>
            </a:effectRef>
            <a:fontRef idx="minor">
              <a:schemeClr val="dk1"/>
            </a:fontRef>
          </p:style>
        </p:sp>
        <p:sp>
          <p:nvSpPr>
            <p:cNvPr id="36" name="TextBox 12"/>
            <p:cNvSpPr txBox="1">
              <a:spLocks noChangeArrowheads="1"/>
            </p:cNvSpPr>
            <p:nvPr/>
          </p:nvSpPr>
          <p:spPr bwMode="auto">
            <a:xfrm>
              <a:off x="3355935" y="1352534"/>
              <a:ext cx="1860587" cy="1220335"/>
            </a:xfrm>
            <a:prstGeom prst="rect">
              <a:avLst/>
            </a:prstGeom>
            <a:noFill/>
            <a:ln w="9525">
              <a:noFill/>
              <a:miter lim="800000"/>
              <a:headEnd/>
              <a:tailEnd/>
            </a:ln>
          </p:spPr>
          <p:txBody>
            <a:bodyPr>
              <a:spAutoFit/>
            </a:bodyPr>
            <a:lstStyle/>
            <a:p>
              <a:pPr defTabSz="1828800" eaLnBrk="0" hangingPunct="0">
                <a:defRPr/>
              </a:pPr>
              <a:r>
                <a:rPr lang="en-GB" sz="4000" b="1" dirty="0">
                  <a:solidFill>
                    <a:srgbClr val="5F6062"/>
                  </a:solidFill>
                  <a:latin typeface="Arial"/>
                  <a:ea typeface="ＭＳ Ｐゴシック" charset="-128"/>
                  <a:cs typeface="+mn-cs"/>
                </a:rPr>
                <a:t>Phase 3:</a:t>
              </a:r>
            </a:p>
            <a:p>
              <a:pPr defTabSz="1828800" eaLnBrk="0" hangingPunct="0">
                <a:defRPr/>
              </a:pPr>
              <a:r>
                <a:rPr lang="en-GB" sz="4000" b="1" dirty="0">
                  <a:solidFill>
                    <a:srgbClr val="5F6062"/>
                  </a:solidFill>
                  <a:latin typeface="Arial"/>
                  <a:ea typeface="ＭＳ Ｐゴシック" charset="-128"/>
                  <a:cs typeface="+mn-cs"/>
                </a:rPr>
                <a:t>Supporting student participation</a:t>
              </a:r>
            </a:p>
            <a:p>
              <a:pPr defTabSz="1828800" eaLnBrk="0" hangingPunct="0">
                <a:defRPr/>
              </a:pPr>
              <a:r>
                <a:rPr lang="en-GB" sz="4000" dirty="0">
                  <a:solidFill>
                    <a:srgbClr val="5F6062"/>
                  </a:solidFill>
                  <a:latin typeface="Arial"/>
                  <a:ea typeface="ＭＳ Ｐゴシック" charset="-128"/>
                  <a:cs typeface="+mn-cs"/>
                </a:rPr>
                <a:t>(early stages)</a:t>
              </a:r>
            </a:p>
          </p:txBody>
        </p:sp>
      </p:grpSp>
      <p:grpSp>
        <p:nvGrpSpPr>
          <p:cNvPr id="37" name="Group 36"/>
          <p:cNvGrpSpPr>
            <a:grpSpLocks/>
          </p:cNvGrpSpPr>
          <p:nvPr/>
        </p:nvGrpSpPr>
        <p:grpSpPr bwMode="auto">
          <a:xfrm>
            <a:off x="11510138" y="7361945"/>
            <a:ext cx="5478198" cy="5267816"/>
            <a:chOff x="4494922" y="3197807"/>
            <a:chExt cx="2108242" cy="2026266"/>
          </a:xfrm>
        </p:grpSpPr>
        <p:sp>
          <p:nvSpPr>
            <p:cNvPr id="38" name="Rounded Rectangle 15"/>
            <p:cNvSpPr/>
            <p:nvPr/>
          </p:nvSpPr>
          <p:spPr>
            <a:xfrm>
              <a:off x="4494922" y="3197807"/>
              <a:ext cx="2108242" cy="2026266"/>
            </a:xfrm>
            <a:prstGeom prst="roundRect">
              <a:avLst>
                <a:gd name="adj" fmla="val 1000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alpha val="90000"/>
                <a:hueOff val="0"/>
                <a:satOff val="0"/>
                <a:lumOff val="0"/>
                <a:alphaOff val="0"/>
              </a:schemeClr>
            </a:fillRef>
            <a:effectRef idx="1">
              <a:schemeClr val="accent6">
                <a:alpha val="90000"/>
                <a:hueOff val="0"/>
                <a:satOff val="0"/>
                <a:lumOff val="0"/>
                <a:alphaOff val="0"/>
              </a:schemeClr>
            </a:effectRef>
            <a:fontRef idx="minor">
              <a:schemeClr val="dk1"/>
            </a:fontRef>
          </p:style>
        </p:sp>
        <p:sp>
          <p:nvSpPr>
            <p:cNvPr id="39" name="TextBox 12"/>
            <p:cNvSpPr txBox="1">
              <a:spLocks noChangeArrowheads="1"/>
            </p:cNvSpPr>
            <p:nvPr/>
          </p:nvSpPr>
          <p:spPr bwMode="auto">
            <a:xfrm>
              <a:off x="4617162" y="3296185"/>
              <a:ext cx="1947901" cy="982606"/>
            </a:xfrm>
            <a:prstGeom prst="rect">
              <a:avLst/>
            </a:prstGeom>
            <a:noFill/>
            <a:ln w="9525">
              <a:noFill/>
              <a:miter lim="800000"/>
              <a:headEnd/>
              <a:tailEnd/>
            </a:ln>
          </p:spPr>
          <p:txBody>
            <a:bodyPr>
              <a:spAutoFit/>
            </a:bodyPr>
            <a:lstStyle/>
            <a:p>
              <a:pPr defTabSz="1828800" eaLnBrk="0" hangingPunct="0">
                <a:defRPr/>
              </a:pPr>
              <a:r>
                <a:rPr lang="en-GB" sz="4000" b="1" dirty="0">
                  <a:solidFill>
                    <a:srgbClr val="5F6062"/>
                  </a:solidFill>
                  <a:latin typeface="Arial"/>
                  <a:ea typeface="ＭＳ Ｐゴシック" charset="-128"/>
                  <a:cs typeface="+mn-cs"/>
                </a:rPr>
                <a:t>Phase 4:</a:t>
              </a:r>
            </a:p>
            <a:p>
              <a:pPr defTabSz="1828800" eaLnBrk="0" hangingPunct="0">
                <a:defRPr/>
              </a:pPr>
              <a:r>
                <a:rPr lang="en-GB" sz="4000" b="1" dirty="0">
                  <a:solidFill>
                    <a:srgbClr val="5F6062"/>
                  </a:solidFill>
                  <a:latin typeface="Arial"/>
                  <a:ea typeface="ＭＳ Ｐゴシック" charset="-128"/>
                  <a:cs typeface="+mn-cs"/>
                </a:rPr>
                <a:t>Sustaining student participation</a:t>
              </a:r>
            </a:p>
            <a:p>
              <a:pPr defTabSz="1828800" eaLnBrk="0" hangingPunct="0">
                <a:defRPr/>
              </a:pPr>
              <a:r>
                <a:rPr lang="en-GB" sz="4000" dirty="0">
                  <a:solidFill>
                    <a:srgbClr val="5F6062"/>
                  </a:solidFill>
                  <a:latin typeface="Arial"/>
                  <a:ea typeface="ＭＳ Ｐゴシック" charset="-128"/>
                  <a:cs typeface="+mn-cs"/>
                </a:rPr>
                <a:t>(later stages)</a:t>
              </a:r>
            </a:p>
          </p:txBody>
        </p:sp>
      </p:grpSp>
      <p:grpSp>
        <p:nvGrpSpPr>
          <p:cNvPr id="40" name="Group 39"/>
          <p:cNvGrpSpPr>
            <a:grpSpLocks/>
          </p:cNvGrpSpPr>
          <p:nvPr/>
        </p:nvGrpSpPr>
        <p:grpSpPr bwMode="auto">
          <a:xfrm>
            <a:off x="14748383" y="2261981"/>
            <a:ext cx="5482322" cy="5267816"/>
            <a:chOff x="5741603" y="1251582"/>
            <a:chExt cx="2108242" cy="2026266"/>
          </a:xfrm>
        </p:grpSpPr>
        <p:sp>
          <p:nvSpPr>
            <p:cNvPr id="41" name="Rounded Rectangle 17"/>
            <p:cNvSpPr/>
            <p:nvPr/>
          </p:nvSpPr>
          <p:spPr>
            <a:xfrm>
              <a:off x="5741603" y="1251582"/>
              <a:ext cx="2108242" cy="2026266"/>
            </a:xfrm>
            <a:prstGeom prst="roundRect">
              <a:avLst>
                <a:gd name="adj" fmla="val 1000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6">
                <a:alpha val="90000"/>
                <a:hueOff val="0"/>
                <a:satOff val="0"/>
                <a:lumOff val="0"/>
                <a:alphaOff val="0"/>
              </a:schemeClr>
            </a:fillRef>
            <a:effectRef idx="1">
              <a:schemeClr val="accent6">
                <a:alpha val="90000"/>
                <a:hueOff val="0"/>
                <a:satOff val="0"/>
                <a:lumOff val="0"/>
                <a:alphaOff val="0"/>
              </a:schemeClr>
            </a:effectRef>
            <a:fontRef idx="minor">
              <a:schemeClr val="dk1"/>
            </a:fontRef>
          </p:style>
        </p:sp>
        <p:sp>
          <p:nvSpPr>
            <p:cNvPr id="42" name="TextBox 12"/>
            <p:cNvSpPr txBox="1">
              <a:spLocks noChangeArrowheads="1"/>
            </p:cNvSpPr>
            <p:nvPr/>
          </p:nvSpPr>
          <p:spPr bwMode="auto">
            <a:xfrm>
              <a:off x="5855819" y="1349960"/>
              <a:ext cx="1879809" cy="1219379"/>
            </a:xfrm>
            <a:prstGeom prst="rect">
              <a:avLst/>
            </a:prstGeom>
            <a:noFill/>
            <a:ln w="9525">
              <a:noFill/>
              <a:miter lim="800000"/>
              <a:headEnd/>
              <a:tailEnd/>
            </a:ln>
          </p:spPr>
          <p:txBody>
            <a:bodyPr>
              <a:spAutoFit/>
            </a:bodyPr>
            <a:lstStyle/>
            <a:p>
              <a:pPr defTabSz="1828800" eaLnBrk="0" hangingPunct="0">
                <a:defRPr/>
              </a:pPr>
              <a:r>
                <a:rPr lang="en-GB" sz="4000" b="1" dirty="0">
                  <a:solidFill>
                    <a:srgbClr val="5F6062"/>
                  </a:solidFill>
                  <a:latin typeface="Arial"/>
                  <a:ea typeface="ＭＳ Ｐゴシック" charset="-128"/>
                  <a:cs typeface="+mn-cs"/>
                </a:rPr>
                <a:t>Phase 5:</a:t>
              </a:r>
            </a:p>
            <a:p>
              <a:pPr defTabSz="1828800" eaLnBrk="0" hangingPunct="0">
                <a:defRPr/>
              </a:pPr>
              <a:r>
                <a:rPr lang="en-GB" sz="4000" b="1" dirty="0">
                  <a:solidFill>
                    <a:srgbClr val="5F6062"/>
                  </a:solidFill>
                  <a:latin typeface="Arial"/>
                  <a:ea typeface="ＭＳ Ｐゴシック" charset="-128"/>
                  <a:cs typeface="+mn-cs"/>
                </a:rPr>
                <a:t>Summing up the learning outcomes for the module</a:t>
              </a:r>
            </a:p>
            <a:p>
              <a:pPr defTabSz="1828800" eaLnBrk="0" hangingPunct="0">
                <a:defRPr/>
              </a:pPr>
              <a:r>
                <a:rPr lang="en-GB" sz="4000" dirty="0">
                  <a:solidFill>
                    <a:srgbClr val="5F6062"/>
                  </a:solidFill>
                  <a:latin typeface="Arial"/>
                  <a:ea typeface="ＭＳ Ｐゴシック" charset="-128"/>
                  <a:cs typeface="+mn-cs"/>
                </a:rPr>
                <a:t>(end of module)</a:t>
              </a:r>
            </a:p>
          </p:txBody>
        </p:sp>
      </p:grpSp>
      <p:sp>
        <p:nvSpPr>
          <p:cNvPr id="43" name="Title 1"/>
          <p:cNvSpPr txBox="1">
            <a:spLocks/>
          </p:cNvSpPr>
          <p:nvPr/>
        </p:nvSpPr>
        <p:spPr>
          <a:xfrm>
            <a:off x="15470696" y="13106324"/>
            <a:ext cx="8671449" cy="1140957"/>
          </a:xfrm>
          <a:prstGeom prst="rect">
            <a:avLst/>
          </a:prstGeom>
        </p:spPr>
        <p:txBody>
          <a:bodyPr lIns="38393" tIns="19197" rIns="38393" bIns="19197"/>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indent="265908" algn="r">
              <a:spcBef>
                <a:spcPct val="50000"/>
              </a:spcBef>
              <a:defRPr/>
            </a:pPr>
            <a:r>
              <a:rPr lang="en-GB" sz="2400" dirty="0">
                <a:solidFill>
                  <a:schemeClr val="bg1">
                    <a:lumMod val="75000"/>
                  </a:schemeClr>
                </a:solidFill>
                <a:hlinkClick r:id="rId3"/>
              </a:rPr>
              <a:t>http://bit.ly/ytelhb-4-2</a:t>
            </a:r>
            <a:r>
              <a:rPr lang="en-GB" sz="2400" dirty="0">
                <a:solidFill>
                  <a:schemeClr val="bg1">
                    <a:lumMod val="75000"/>
                  </a:schemeClr>
                </a:solidFill>
              </a:rPr>
              <a:t> </a:t>
            </a:r>
            <a:r>
              <a:rPr lang="en-GB" sz="1600" dirty="0">
                <a:solidFill>
                  <a:schemeClr val="bg1">
                    <a:lumMod val="75000"/>
                  </a:schemeClr>
                </a:solidFill>
              </a:rPr>
              <a:t>(Walker &amp; </a:t>
            </a:r>
            <a:r>
              <a:rPr lang="en-GB" sz="1600" dirty="0" err="1">
                <a:solidFill>
                  <a:schemeClr val="bg1">
                    <a:lumMod val="75000"/>
                  </a:schemeClr>
                </a:solidFill>
              </a:rPr>
              <a:t>Baets</a:t>
            </a:r>
            <a:r>
              <a:rPr lang="en-GB" sz="1600" dirty="0">
                <a:solidFill>
                  <a:schemeClr val="bg1">
                    <a:lumMod val="75000"/>
                  </a:schemeClr>
                </a:solidFill>
              </a:rPr>
              <a:t>, 2008)</a:t>
            </a:r>
            <a:endParaRPr lang="en-US" sz="2800" dirty="0">
              <a:solidFill>
                <a:schemeClr val="bg1">
                  <a:lumMod val="75000"/>
                </a:schemeClr>
              </a:solidFill>
            </a:endParaRPr>
          </a:p>
        </p:txBody>
      </p:sp>
    </p:spTree>
    <p:extLst>
      <p:ext uri="{BB962C8B-B14F-4D97-AF65-F5344CB8AC3E}">
        <p14:creationId xmlns:p14="http://schemas.microsoft.com/office/powerpoint/2010/main" val="312272634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Instructional responsibilities: delivery tips</a:t>
            </a:r>
          </a:p>
        </p:txBody>
      </p:sp>
      <p:sp>
        <p:nvSpPr>
          <p:cNvPr id="4" name="Content Placeholder 3"/>
          <p:cNvSpPr>
            <a:spLocks noGrp="1"/>
          </p:cNvSpPr>
          <p:nvPr>
            <p:ph idx="1"/>
          </p:nvPr>
        </p:nvSpPr>
        <p:spPr>
          <a:xfrm>
            <a:off x="2827685" y="2146080"/>
            <a:ext cx="18811710" cy="10868172"/>
          </a:xfrm>
        </p:spPr>
        <p:txBody>
          <a:bodyPr/>
          <a:lstStyle/>
          <a:p>
            <a:pPr>
              <a:spcBef>
                <a:spcPts val="0"/>
              </a:spcBef>
              <a:spcAft>
                <a:spcPts val="2400"/>
              </a:spcAft>
            </a:pPr>
            <a:r>
              <a:rPr lang="en-GB" dirty="0"/>
              <a:t>Socialising: </a:t>
            </a:r>
            <a:r>
              <a:rPr lang="en-GB" b="0" dirty="0"/>
              <a:t>induction – modelling of course tasks and targeted learning behaviour; building confidence &amp; addressing technical and learning competencies</a:t>
            </a:r>
          </a:p>
          <a:p>
            <a:pPr>
              <a:spcBef>
                <a:spcPts val="0"/>
              </a:spcBef>
              <a:spcAft>
                <a:spcPts val="2400"/>
              </a:spcAft>
            </a:pPr>
            <a:r>
              <a:rPr lang="en-GB" dirty="0"/>
              <a:t>Supporting: </a:t>
            </a:r>
            <a:r>
              <a:rPr lang="en-GB" b="0" dirty="0"/>
              <a:t>just in time instructions; model learning; provide feedback / technical support (tips)</a:t>
            </a:r>
          </a:p>
          <a:p>
            <a:pPr>
              <a:spcBef>
                <a:spcPts val="0"/>
              </a:spcBef>
              <a:spcAft>
                <a:spcPts val="2400"/>
              </a:spcAft>
            </a:pPr>
            <a:r>
              <a:rPr lang="en-GB" dirty="0"/>
              <a:t>Sustaining: </a:t>
            </a:r>
            <a:r>
              <a:rPr lang="en-GB" b="0" dirty="0"/>
              <a:t>monitoring of work; on-going evaluation &amp; accountability – ‘little and often’</a:t>
            </a:r>
          </a:p>
          <a:p>
            <a:pPr>
              <a:spcBef>
                <a:spcPts val="0"/>
              </a:spcBef>
              <a:spcAft>
                <a:spcPts val="2400"/>
              </a:spcAft>
            </a:pPr>
            <a:r>
              <a:rPr lang="en-GB" dirty="0"/>
              <a:t>Interlinking and Summing Up: </a:t>
            </a:r>
            <a:r>
              <a:rPr lang="en-GB" b="0" dirty="0"/>
              <a:t>acknowledge and summarise on-line contributions in class; invite class presentations on collaborative work (peer accountability); make explicit learning outcomes from class-based and online activities</a:t>
            </a:r>
          </a:p>
        </p:txBody>
      </p:sp>
    </p:spTree>
    <p:extLst>
      <p:ext uri="{BB962C8B-B14F-4D97-AF65-F5344CB8AC3E}">
        <p14:creationId xmlns:p14="http://schemas.microsoft.com/office/powerpoint/2010/main" val="263344280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250241">
            <a:off x="10166246" y="2997395"/>
            <a:ext cx="17022776" cy="7660249"/>
          </a:xfrm>
          <a:prstGeom prst="rect">
            <a:avLst/>
          </a:prstGeom>
        </p:spPr>
      </p:pic>
      <p:sp>
        <p:nvSpPr>
          <p:cNvPr id="4" name="Title 3"/>
          <p:cNvSpPr>
            <a:spLocks noGrp="1"/>
          </p:cNvSpPr>
          <p:nvPr>
            <p:ph type="title"/>
          </p:nvPr>
        </p:nvSpPr>
        <p:spPr/>
        <p:txBody>
          <a:bodyPr/>
          <a:lstStyle/>
          <a:p>
            <a:r>
              <a:rPr lang="en-GB" dirty="0"/>
              <a:t>Want to know more?</a:t>
            </a:r>
          </a:p>
        </p:txBody>
      </p:sp>
      <p:sp>
        <p:nvSpPr>
          <p:cNvPr id="5" name="Title 1"/>
          <p:cNvSpPr txBox="1">
            <a:spLocks/>
          </p:cNvSpPr>
          <p:nvPr/>
        </p:nvSpPr>
        <p:spPr>
          <a:xfrm>
            <a:off x="3561073" y="1262426"/>
            <a:ext cx="11686015" cy="11716737"/>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defTabSz="383873"/>
            <a:r>
              <a:rPr lang="en-GB" sz="6000" kern="0" dirty="0">
                <a:solidFill>
                  <a:srgbClr val="FFFFFF"/>
                </a:solidFill>
                <a:latin typeface="Calibri" panose="020F0502020204030204" pitchFamily="34" charset="0"/>
              </a:rPr>
              <a:t>Please refer to sections</a:t>
            </a:r>
            <a:br>
              <a:rPr lang="en-GB" sz="6000" kern="0" dirty="0">
                <a:solidFill>
                  <a:srgbClr val="FFFFFF"/>
                </a:solidFill>
                <a:latin typeface="Calibri" panose="020F0502020204030204" pitchFamily="34" charset="0"/>
              </a:rPr>
            </a:br>
            <a:r>
              <a:rPr lang="en-GB" sz="6000" kern="0" dirty="0">
                <a:solidFill>
                  <a:srgbClr val="FFFFFF"/>
                </a:solidFill>
                <a:latin typeface="Calibri" panose="020F0502020204030204" pitchFamily="34" charset="0"/>
              </a:rPr>
              <a:t>4 and 5 of the</a:t>
            </a:r>
            <a:br>
              <a:rPr lang="en-GB" sz="6000" kern="0" dirty="0">
                <a:solidFill>
                  <a:srgbClr val="FFFFFF"/>
                </a:solidFill>
                <a:latin typeface="Calibri" panose="020F0502020204030204" pitchFamily="34" charset="0"/>
              </a:rPr>
            </a:br>
            <a:r>
              <a:rPr lang="en-GB" sz="6000" kern="0" dirty="0">
                <a:solidFill>
                  <a:srgbClr val="FFFFFF"/>
                </a:solidFill>
                <a:latin typeface="Calibri" panose="020F0502020204030204" pitchFamily="34" charset="0"/>
              </a:rPr>
              <a:t>York TEL Handbook:</a:t>
            </a:r>
            <a:br>
              <a:rPr lang="en-GB" sz="6000" kern="0" dirty="0">
                <a:solidFill>
                  <a:srgbClr val="FFFFFF"/>
                </a:solidFill>
                <a:latin typeface="Calibri" panose="020F0502020204030204" pitchFamily="34" charset="0"/>
              </a:rPr>
            </a:br>
            <a:endParaRPr lang="en-GB" sz="6000" kern="0" dirty="0">
              <a:solidFill>
                <a:srgbClr val="FFFFFF"/>
              </a:solidFill>
              <a:latin typeface="Calibri" panose="020F0502020204030204" pitchFamily="34" charset="0"/>
            </a:endParaRPr>
          </a:p>
          <a:p>
            <a:pPr defTabSz="383873"/>
            <a:r>
              <a:rPr lang="en-GB" sz="6000" kern="0" dirty="0">
                <a:solidFill>
                  <a:srgbClr val="FFFFFF"/>
                </a:solidFill>
                <a:latin typeface="Calibri" panose="020F0502020204030204" pitchFamily="34" charset="0"/>
                <a:hlinkClick r:id="rId3"/>
              </a:rPr>
              <a:t>http://bit.ly/ytel-hb  </a:t>
            </a:r>
            <a:endParaRPr lang="en-GB" sz="6000" kern="0" dirty="0">
              <a:solidFill>
                <a:srgbClr val="FFFFFF"/>
              </a:solidFill>
              <a:latin typeface="Calibri" panose="020F0502020204030204" pitchFamily="34" charset="0"/>
            </a:endParaRPr>
          </a:p>
          <a:p>
            <a:pPr defTabSz="383873"/>
            <a:r>
              <a:rPr lang="en-GB" sz="6000" kern="0" dirty="0">
                <a:solidFill>
                  <a:srgbClr val="FFFFFF"/>
                </a:solidFill>
                <a:latin typeface="Calibri" panose="020F0502020204030204" pitchFamily="34" charset="0"/>
              </a:rPr>
              <a:t> </a:t>
            </a:r>
          </a:p>
          <a:p>
            <a:pPr defTabSz="383873"/>
            <a:r>
              <a:rPr lang="en-GB" sz="6000" kern="0" dirty="0">
                <a:solidFill>
                  <a:srgbClr val="FFFFFF"/>
                </a:solidFill>
                <a:latin typeface="Calibri" panose="020F0502020204030204" pitchFamily="34" charset="0"/>
              </a:rPr>
              <a:t>Addressing:</a:t>
            </a:r>
          </a:p>
          <a:p>
            <a:pPr defTabSz="383873"/>
            <a:r>
              <a:rPr lang="en-GB" sz="6000" b="0" kern="0" dirty="0">
                <a:solidFill>
                  <a:srgbClr val="FFFFFF"/>
                </a:solidFill>
                <a:latin typeface="Calibri" panose="020F0502020204030204" pitchFamily="34" charset="0"/>
              </a:rPr>
              <a:t>Design of online activities and their relationship to learning objectives; instructional guidance and support to students during the performance of online activities</a:t>
            </a:r>
          </a:p>
        </p:txBody>
      </p:sp>
    </p:spTree>
    <p:extLst>
      <p:ext uri="{BB962C8B-B14F-4D97-AF65-F5344CB8AC3E}">
        <p14:creationId xmlns:p14="http://schemas.microsoft.com/office/powerpoint/2010/main" val="384865821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references</a:t>
            </a:r>
          </a:p>
        </p:txBody>
      </p:sp>
      <p:sp>
        <p:nvSpPr>
          <p:cNvPr id="3" name="Title 1"/>
          <p:cNvSpPr txBox="1">
            <a:spLocks/>
          </p:cNvSpPr>
          <p:nvPr/>
        </p:nvSpPr>
        <p:spPr>
          <a:xfrm>
            <a:off x="3747685" y="1339267"/>
            <a:ext cx="19043745" cy="11724522"/>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spcBef>
                <a:spcPts val="0"/>
              </a:spcBef>
              <a:spcAft>
                <a:spcPts val="4800"/>
              </a:spcAft>
            </a:pPr>
            <a:r>
              <a:rPr lang="en-GB" sz="4000" dirty="0">
                <a:solidFill>
                  <a:schemeClr val="bg1"/>
                </a:solidFill>
              </a:rPr>
              <a:t>Problem Based Learning</a:t>
            </a:r>
            <a:br>
              <a:rPr lang="en-GB" sz="4000" dirty="0">
                <a:solidFill>
                  <a:schemeClr val="bg1"/>
                </a:solidFill>
              </a:rPr>
            </a:br>
            <a:r>
              <a:rPr lang="en-GB" sz="4000" b="0" dirty="0">
                <a:solidFill>
                  <a:schemeClr val="bg1"/>
                </a:solidFill>
              </a:rPr>
              <a:t>Case study: </a:t>
            </a:r>
            <a:r>
              <a:rPr lang="en-GB" sz="4000" b="0" dirty="0">
                <a:solidFill>
                  <a:schemeClr val="bg1"/>
                </a:solidFill>
                <a:hlinkClick r:id="rId2"/>
              </a:rPr>
              <a:t>http://tinyurl.com/blended-PBL </a:t>
            </a:r>
            <a:endParaRPr lang="en-GB" sz="4000" b="0" dirty="0">
              <a:solidFill>
                <a:schemeClr val="bg1"/>
              </a:solidFill>
            </a:endParaRPr>
          </a:p>
          <a:p>
            <a:pPr>
              <a:spcBef>
                <a:spcPts val="0"/>
              </a:spcBef>
              <a:spcAft>
                <a:spcPts val="4800"/>
              </a:spcAft>
            </a:pPr>
            <a:r>
              <a:rPr lang="en-GB" sz="4000" dirty="0">
                <a:solidFill>
                  <a:schemeClr val="bg1"/>
                </a:solidFill>
              </a:rPr>
              <a:t>Evolutionary Ecology</a:t>
            </a:r>
            <a:br>
              <a:rPr lang="en-GB" sz="4000" dirty="0">
                <a:solidFill>
                  <a:schemeClr val="bg1"/>
                </a:solidFill>
              </a:rPr>
            </a:br>
            <a:r>
              <a:rPr lang="en-GB" sz="4000" b="0" dirty="0">
                <a:solidFill>
                  <a:schemeClr val="bg1"/>
                </a:solidFill>
              </a:rPr>
              <a:t>Case study: </a:t>
            </a:r>
            <a:r>
              <a:rPr lang="en-GB" sz="4000" b="0" dirty="0">
                <a:solidFill>
                  <a:schemeClr val="bg1"/>
                </a:solidFill>
                <a:hlinkClick r:id="rId3"/>
              </a:rPr>
              <a:t>http://tinyurl.com/student-led-teaching</a:t>
            </a:r>
            <a:br>
              <a:rPr lang="en-GB" sz="4000" b="0" dirty="0">
                <a:solidFill>
                  <a:schemeClr val="bg1"/>
                </a:solidFill>
              </a:rPr>
            </a:br>
            <a:r>
              <a:rPr lang="en-GB" sz="4000" b="0" dirty="0">
                <a:solidFill>
                  <a:schemeClr val="bg1"/>
                </a:solidFill>
              </a:rPr>
              <a:t>YouTube summary: </a:t>
            </a:r>
            <a:r>
              <a:rPr lang="en-GB" sz="4000" b="0" dirty="0">
                <a:solidFill>
                  <a:schemeClr val="bg1"/>
                </a:solidFill>
                <a:hlinkClick r:id="rId4"/>
              </a:rPr>
              <a:t>https://www.youtube.com/watch?v=fiysfbBvWQg</a:t>
            </a:r>
            <a:endParaRPr lang="en-GB" sz="4000" b="0" dirty="0">
              <a:solidFill>
                <a:schemeClr val="bg1"/>
              </a:solidFill>
            </a:endParaRPr>
          </a:p>
          <a:p>
            <a:pPr>
              <a:spcBef>
                <a:spcPts val="0"/>
              </a:spcBef>
              <a:spcAft>
                <a:spcPts val="4800"/>
              </a:spcAft>
            </a:pPr>
            <a:r>
              <a:rPr lang="en-GB" sz="4000" dirty="0">
                <a:solidFill>
                  <a:schemeClr val="bg1"/>
                </a:solidFill>
              </a:rPr>
              <a:t>Heritage Practice</a:t>
            </a:r>
            <a:br>
              <a:rPr lang="en-GB" sz="4000" b="0" dirty="0">
                <a:solidFill>
                  <a:schemeClr val="bg1"/>
                </a:solidFill>
              </a:rPr>
            </a:br>
            <a:r>
              <a:rPr lang="en-GB" sz="4000" b="0" dirty="0">
                <a:solidFill>
                  <a:schemeClr val="bg1"/>
                </a:solidFill>
              </a:rPr>
              <a:t>Case study: </a:t>
            </a:r>
            <a:r>
              <a:rPr lang="en-GB" sz="4000" b="0" dirty="0">
                <a:solidFill>
                  <a:schemeClr val="bg1"/>
                </a:solidFill>
                <a:hlinkClick r:id="rId5"/>
              </a:rPr>
              <a:t>http://tinyurl.com/student-videos-blogging</a:t>
            </a:r>
            <a:br>
              <a:rPr lang="en-GB" sz="4000" b="0" dirty="0">
                <a:solidFill>
                  <a:schemeClr val="bg1"/>
                </a:solidFill>
              </a:rPr>
            </a:br>
            <a:r>
              <a:rPr lang="en-GB" sz="4000" b="0" dirty="0">
                <a:solidFill>
                  <a:schemeClr val="bg1"/>
                </a:solidFill>
              </a:rPr>
              <a:t>YouTube summary: </a:t>
            </a:r>
            <a:r>
              <a:rPr lang="en-GB" sz="4000" b="0" dirty="0">
                <a:solidFill>
                  <a:schemeClr val="bg1"/>
                </a:solidFill>
                <a:hlinkClick r:id="rId6"/>
              </a:rPr>
              <a:t>https://www.youtube.com/watch?v=A_uAII8n9uI</a:t>
            </a:r>
            <a:endParaRPr lang="en-GB" sz="4000" b="0" dirty="0">
              <a:solidFill>
                <a:schemeClr val="bg1"/>
              </a:solidFill>
            </a:endParaRPr>
          </a:p>
          <a:p>
            <a:pPr>
              <a:spcBef>
                <a:spcPts val="0"/>
              </a:spcBef>
              <a:spcAft>
                <a:spcPts val="4800"/>
              </a:spcAft>
            </a:pPr>
            <a:r>
              <a:rPr lang="en-GB" sz="4000" dirty="0">
                <a:solidFill>
                  <a:schemeClr val="bg1"/>
                </a:solidFill>
              </a:rPr>
              <a:t>History and Theory of Criticism</a:t>
            </a:r>
            <a:br>
              <a:rPr lang="en-GB" sz="4000" b="0" dirty="0">
                <a:solidFill>
                  <a:schemeClr val="bg1"/>
                </a:solidFill>
              </a:rPr>
            </a:br>
            <a:r>
              <a:rPr lang="en-GB" sz="4000" b="0" dirty="0">
                <a:solidFill>
                  <a:schemeClr val="bg1"/>
                </a:solidFill>
              </a:rPr>
              <a:t>Case study: </a:t>
            </a:r>
            <a:r>
              <a:rPr lang="en-GB" sz="4000" b="0" dirty="0">
                <a:solidFill>
                  <a:schemeClr val="bg1"/>
                </a:solidFill>
                <a:hlinkClick r:id="rId7"/>
              </a:rPr>
              <a:t>http://tinyurl.com/critical-literature-review</a:t>
            </a:r>
            <a:endParaRPr lang="en-GB" sz="4000" b="0" dirty="0">
              <a:solidFill>
                <a:schemeClr val="bg1"/>
              </a:solidFill>
            </a:endParaRPr>
          </a:p>
          <a:p>
            <a:pPr>
              <a:spcBef>
                <a:spcPts val="0"/>
              </a:spcBef>
              <a:spcAft>
                <a:spcPts val="4800"/>
              </a:spcAft>
            </a:pPr>
            <a:r>
              <a:rPr lang="en-GB" sz="4000" dirty="0">
                <a:solidFill>
                  <a:schemeClr val="bg1"/>
                </a:solidFill>
              </a:rPr>
              <a:t>Developmental Cognitive Neuroscience</a:t>
            </a:r>
            <a:br>
              <a:rPr lang="en-GB" sz="4000" b="0" dirty="0">
                <a:solidFill>
                  <a:schemeClr val="bg1"/>
                </a:solidFill>
              </a:rPr>
            </a:br>
            <a:r>
              <a:rPr lang="en-GB" sz="4000" b="0" dirty="0">
                <a:solidFill>
                  <a:schemeClr val="bg1"/>
                </a:solidFill>
              </a:rPr>
              <a:t>Case study: </a:t>
            </a:r>
            <a:r>
              <a:rPr lang="en-GB" sz="4000" b="0" dirty="0">
                <a:solidFill>
                  <a:schemeClr val="bg1"/>
                </a:solidFill>
                <a:hlinkClick r:id="rId8"/>
              </a:rPr>
              <a:t>http://tinyurl.com/deeper-engagement </a:t>
            </a:r>
            <a:endParaRPr lang="en-GB" sz="4000" b="0" dirty="0">
              <a:solidFill>
                <a:schemeClr val="bg1"/>
              </a:solidFill>
            </a:endParaRPr>
          </a:p>
        </p:txBody>
      </p:sp>
    </p:spTree>
    <p:extLst>
      <p:ext uri="{BB962C8B-B14F-4D97-AF65-F5344CB8AC3E}">
        <p14:creationId xmlns:p14="http://schemas.microsoft.com/office/powerpoint/2010/main" val="305963993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 and recommended reading </a:t>
            </a:r>
          </a:p>
        </p:txBody>
      </p:sp>
      <p:sp>
        <p:nvSpPr>
          <p:cNvPr id="3" name="Title 1"/>
          <p:cNvSpPr txBox="1">
            <a:spLocks/>
          </p:cNvSpPr>
          <p:nvPr/>
        </p:nvSpPr>
        <p:spPr>
          <a:xfrm>
            <a:off x="3747685" y="1656508"/>
            <a:ext cx="19043745" cy="11724522"/>
          </a:xfrm>
          <a:prstGeom prst="rect">
            <a:avLst/>
          </a:prstGeom>
        </p:spPr>
        <p:txBody>
          <a:bodyPr lIns="38385" tIns="19194" rIns="38385" bIns="19194"/>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r>
              <a:rPr lang="en-GB" sz="3600" b="0" dirty="0" err="1">
                <a:solidFill>
                  <a:schemeClr val="bg1"/>
                </a:solidFill>
              </a:rPr>
              <a:t>Bruns</a:t>
            </a:r>
            <a:r>
              <a:rPr lang="en-GB" sz="3600" b="0" dirty="0">
                <a:solidFill>
                  <a:schemeClr val="bg1"/>
                </a:solidFill>
              </a:rPr>
              <a:t>, A. (2006) Towards </a:t>
            </a:r>
            <a:r>
              <a:rPr lang="en-GB" sz="3600" b="0" dirty="0" err="1">
                <a:solidFill>
                  <a:schemeClr val="bg1"/>
                </a:solidFill>
              </a:rPr>
              <a:t>produsage</a:t>
            </a:r>
            <a:r>
              <a:rPr lang="en-GB" sz="3600" b="0" dirty="0">
                <a:solidFill>
                  <a:schemeClr val="bg1"/>
                </a:solidFill>
              </a:rPr>
              <a:t>: Futures for user-led content production. In </a:t>
            </a:r>
            <a:r>
              <a:rPr lang="en-GB" sz="3600" b="0" i="1" dirty="0">
                <a:solidFill>
                  <a:schemeClr val="bg1"/>
                </a:solidFill>
              </a:rPr>
              <a:t>Proceedings: Cultural Attitudes towards Communication and Technology 2006</a:t>
            </a:r>
            <a:r>
              <a:rPr lang="en-GB" sz="3600" b="0" dirty="0">
                <a:solidFill>
                  <a:schemeClr val="bg1"/>
                </a:solidFill>
              </a:rPr>
              <a:t>, eds. Fay </a:t>
            </a:r>
            <a:r>
              <a:rPr lang="en-AU" sz="3600" b="0" dirty="0" err="1">
                <a:solidFill>
                  <a:schemeClr val="bg1"/>
                </a:solidFill>
              </a:rPr>
              <a:t>Sudweeks</a:t>
            </a:r>
            <a:r>
              <a:rPr lang="en-AU" sz="3600" b="0" dirty="0">
                <a:solidFill>
                  <a:schemeClr val="bg1"/>
                </a:solidFill>
              </a:rPr>
              <a:t>, Herbert </a:t>
            </a:r>
            <a:r>
              <a:rPr lang="en-AU" sz="3600" b="0" dirty="0" err="1">
                <a:solidFill>
                  <a:schemeClr val="bg1"/>
                </a:solidFill>
              </a:rPr>
              <a:t>Hrachovec</a:t>
            </a:r>
            <a:r>
              <a:rPr lang="en-AU" sz="3600" b="0" dirty="0">
                <a:solidFill>
                  <a:schemeClr val="bg1"/>
                </a:solidFill>
              </a:rPr>
              <a:t>, and Charles </a:t>
            </a:r>
            <a:r>
              <a:rPr lang="en-AU" sz="3600" b="0" dirty="0" err="1">
                <a:solidFill>
                  <a:schemeClr val="bg1"/>
                </a:solidFill>
              </a:rPr>
              <a:t>Ess</a:t>
            </a:r>
            <a:r>
              <a:rPr lang="en-AU" sz="3600" b="0" dirty="0">
                <a:solidFill>
                  <a:schemeClr val="bg1"/>
                </a:solidFill>
              </a:rPr>
              <a:t>. Perth: Murdoch University, pp. 275-84.</a:t>
            </a:r>
            <a:endParaRPr lang="en-GB" sz="3600" b="0" dirty="0">
              <a:solidFill>
                <a:schemeClr val="bg1"/>
              </a:solidFill>
            </a:endParaRPr>
          </a:p>
          <a:p>
            <a:r>
              <a:rPr lang="en-AU" sz="3600" b="0" dirty="0">
                <a:solidFill>
                  <a:schemeClr val="bg1"/>
                </a:solidFill>
              </a:rPr>
              <a:t> </a:t>
            </a:r>
            <a:endParaRPr lang="en-GB" sz="3600" b="0" dirty="0">
              <a:solidFill>
                <a:schemeClr val="bg1"/>
              </a:solidFill>
            </a:endParaRPr>
          </a:p>
          <a:p>
            <a:r>
              <a:rPr lang="en-AU" sz="3600" b="0" dirty="0" err="1">
                <a:solidFill>
                  <a:schemeClr val="bg1"/>
                </a:solidFill>
              </a:rPr>
              <a:t>Bruns</a:t>
            </a:r>
            <a:r>
              <a:rPr lang="en-AU" sz="3600" b="0" dirty="0">
                <a:solidFill>
                  <a:schemeClr val="bg1"/>
                </a:solidFill>
              </a:rPr>
              <a:t>, A., </a:t>
            </a:r>
            <a:r>
              <a:rPr lang="en-AU" sz="3600" b="0" dirty="0" err="1">
                <a:solidFill>
                  <a:schemeClr val="bg1"/>
                </a:solidFill>
              </a:rPr>
              <a:t>Cobcroft</a:t>
            </a:r>
            <a:r>
              <a:rPr lang="en-AU" sz="3600" b="0" dirty="0">
                <a:solidFill>
                  <a:schemeClr val="bg1"/>
                </a:solidFill>
              </a:rPr>
              <a:t>, R., Smith, J., &amp; Towers, S. (2007). Mobile Learning Technologies and the Move towards ‘User-Led Education’. In </a:t>
            </a:r>
            <a:r>
              <a:rPr lang="en-AU" sz="3600" b="0" i="1" dirty="0">
                <a:solidFill>
                  <a:schemeClr val="bg1"/>
                </a:solidFill>
              </a:rPr>
              <a:t>Proceedings Mobile Media</a:t>
            </a:r>
            <a:r>
              <a:rPr lang="en-AU" sz="3600" b="0" dirty="0">
                <a:solidFill>
                  <a:schemeClr val="bg1"/>
                </a:solidFill>
              </a:rPr>
              <a:t>, Sydney. Retrieved from: </a:t>
            </a:r>
            <a:r>
              <a:rPr lang="en-AU" sz="3600" b="0" u="sng" dirty="0">
                <a:solidFill>
                  <a:schemeClr val="bg1"/>
                </a:solidFill>
                <a:hlinkClick r:id="rId2"/>
              </a:rPr>
              <a:t>http://eprints.qut.edu.au/6625/1/6625.pdf</a:t>
            </a:r>
            <a:r>
              <a:rPr lang="en-AU" sz="3600" b="0" dirty="0">
                <a:solidFill>
                  <a:schemeClr val="bg1"/>
                </a:solidFill>
              </a:rPr>
              <a:t> </a:t>
            </a:r>
            <a:endParaRPr lang="en-GB" sz="3600" b="0" dirty="0">
              <a:solidFill>
                <a:schemeClr val="bg1"/>
              </a:solidFill>
            </a:endParaRPr>
          </a:p>
          <a:p>
            <a:r>
              <a:rPr lang="en-AU" sz="3600" b="0" dirty="0">
                <a:solidFill>
                  <a:schemeClr val="bg1"/>
                </a:solidFill>
              </a:rPr>
              <a:t> </a:t>
            </a:r>
            <a:endParaRPr lang="en-GB" sz="3600" b="0" dirty="0">
              <a:solidFill>
                <a:schemeClr val="bg1"/>
              </a:solidFill>
            </a:endParaRPr>
          </a:p>
          <a:p>
            <a:r>
              <a:rPr lang="en-AU" sz="3600" b="0" dirty="0" err="1">
                <a:solidFill>
                  <a:schemeClr val="bg1"/>
                </a:solidFill>
              </a:rPr>
              <a:t>Dziuban</a:t>
            </a:r>
            <a:r>
              <a:rPr lang="en-AU" sz="3600" b="0" dirty="0">
                <a:solidFill>
                  <a:schemeClr val="bg1"/>
                </a:solidFill>
              </a:rPr>
              <a:t>, C., Hartman, J., &amp; </a:t>
            </a:r>
            <a:r>
              <a:rPr lang="en-AU" sz="3600" b="0" dirty="0" err="1">
                <a:solidFill>
                  <a:schemeClr val="bg1"/>
                </a:solidFill>
              </a:rPr>
              <a:t>Moskal</a:t>
            </a:r>
            <a:r>
              <a:rPr lang="en-AU" sz="3600" b="0" dirty="0">
                <a:solidFill>
                  <a:schemeClr val="bg1"/>
                </a:solidFill>
              </a:rPr>
              <a:t>, P. (2004). Blended Learning. </a:t>
            </a:r>
            <a:r>
              <a:rPr lang="en-AU" sz="3600" b="0" i="1" dirty="0">
                <a:solidFill>
                  <a:schemeClr val="bg1"/>
                </a:solidFill>
              </a:rPr>
              <a:t>EDUCAUSE </a:t>
            </a:r>
            <a:r>
              <a:rPr lang="en-AU" sz="3600" b="0" i="1" dirty="0" err="1">
                <a:solidFill>
                  <a:schemeClr val="bg1"/>
                </a:solidFill>
              </a:rPr>
              <a:t>Center</a:t>
            </a:r>
            <a:r>
              <a:rPr lang="en-AU" sz="3600" b="0" i="1" dirty="0">
                <a:solidFill>
                  <a:schemeClr val="bg1"/>
                </a:solidFill>
              </a:rPr>
              <a:t> for Applied Research, Research Bulletin</a:t>
            </a:r>
            <a:r>
              <a:rPr lang="en-AU" sz="3600" b="0" dirty="0">
                <a:solidFill>
                  <a:schemeClr val="bg1"/>
                </a:solidFill>
              </a:rPr>
              <a:t>, </a:t>
            </a:r>
            <a:r>
              <a:rPr lang="en-AU" sz="3600" b="0" i="1" dirty="0">
                <a:solidFill>
                  <a:schemeClr val="bg1"/>
                </a:solidFill>
              </a:rPr>
              <a:t>7</a:t>
            </a:r>
            <a:r>
              <a:rPr lang="en-AU" sz="3600" b="0" dirty="0">
                <a:solidFill>
                  <a:schemeClr val="bg1"/>
                </a:solidFill>
              </a:rPr>
              <a:t>, March 30, 2004. Retrieved March 15, 2007 from</a:t>
            </a:r>
            <a:endParaRPr lang="en-GB" sz="3600" b="0" dirty="0">
              <a:solidFill>
                <a:schemeClr val="bg1"/>
              </a:solidFill>
            </a:endParaRPr>
          </a:p>
          <a:p>
            <a:r>
              <a:rPr lang="en-AU" sz="3600" b="0" u="sng" dirty="0">
                <a:solidFill>
                  <a:schemeClr val="bg1"/>
                </a:solidFill>
                <a:hlinkClick r:id="rId3"/>
              </a:rPr>
              <a:t>http://www.educause.edu/LibraryDetailPage/666?ID=ERB0407</a:t>
            </a:r>
            <a:r>
              <a:rPr lang="en-AU" sz="3600" b="0" dirty="0">
                <a:solidFill>
                  <a:schemeClr val="bg1"/>
                </a:solidFill>
              </a:rPr>
              <a:t> </a:t>
            </a:r>
            <a:endParaRPr lang="en-GB" sz="3600" b="0" dirty="0">
              <a:solidFill>
                <a:schemeClr val="bg1"/>
              </a:solidFill>
            </a:endParaRPr>
          </a:p>
          <a:p>
            <a:r>
              <a:rPr lang="en-AU" sz="3600" b="0" dirty="0">
                <a:solidFill>
                  <a:schemeClr val="bg1"/>
                </a:solidFill>
              </a:rPr>
              <a:t> </a:t>
            </a:r>
            <a:endParaRPr lang="en-GB" sz="3600" b="0" dirty="0">
              <a:solidFill>
                <a:schemeClr val="bg1"/>
              </a:solidFill>
            </a:endParaRPr>
          </a:p>
          <a:p>
            <a:r>
              <a:rPr lang="en-AU" sz="3600" b="0" dirty="0">
                <a:solidFill>
                  <a:schemeClr val="bg1"/>
                </a:solidFill>
              </a:rPr>
              <a:t>Walker, R. &amp; </a:t>
            </a:r>
            <a:r>
              <a:rPr lang="en-AU" sz="3600" b="0" dirty="0" err="1">
                <a:solidFill>
                  <a:schemeClr val="bg1"/>
                </a:solidFill>
              </a:rPr>
              <a:t>Baets</a:t>
            </a:r>
            <a:r>
              <a:rPr lang="en-AU" sz="3600" b="0" dirty="0">
                <a:solidFill>
                  <a:schemeClr val="bg1"/>
                </a:solidFill>
              </a:rPr>
              <a:t>, W. (2008). Instructional design for class-based and computer-mediated learning: Creating the right blend for student-centred learning. In R. Donnelly &amp; F. </a:t>
            </a:r>
            <a:r>
              <a:rPr lang="en-AU" sz="3600" b="0" dirty="0" err="1">
                <a:solidFill>
                  <a:schemeClr val="bg1"/>
                </a:solidFill>
              </a:rPr>
              <a:t>McSweeney</a:t>
            </a:r>
            <a:r>
              <a:rPr lang="en-AU" sz="3600" b="0" dirty="0">
                <a:solidFill>
                  <a:schemeClr val="bg1"/>
                </a:solidFill>
              </a:rPr>
              <a:t> (Eds.), </a:t>
            </a:r>
            <a:r>
              <a:rPr lang="en-AU" sz="3600" b="0" i="1" dirty="0">
                <a:solidFill>
                  <a:schemeClr val="bg1"/>
                </a:solidFill>
              </a:rPr>
              <a:t>Applied E-Learning and E-Teaching in Higher Education </a:t>
            </a:r>
            <a:r>
              <a:rPr lang="en-AU" sz="3600" b="0" dirty="0">
                <a:solidFill>
                  <a:schemeClr val="bg1"/>
                </a:solidFill>
              </a:rPr>
              <a:t>(pp. 241-261). New York: Information Science Reference.</a:t>
            </a:r>
            <a:endParaRPr lang="en-GB" sz="3600" b="0" dirty="0">
              <a:solidFill>
                <a:schemeClr val="bg1"/>
              </a:solidFill>
            </a:endParaRPr>
          </a:p>
        </p:txBody>
      </p:sp>
    </p:spTree>
    <p:extLst>
      <p:ext uri="{BB962C8B-B14F-4D97-AF65-F5344CB8AC3E}">
        <p14:creationId xmlns:p14="http://schemas.microsoft.com/office/powerpoint/2010/main" val="195797183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911744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541831" y="88900"/>
            <a:ext cx="23840582" cy="1447292"/>
          </a:xfrm>
        </p:spPr>
        <p:txBody>
          <a:bodyPr/>
          <a:lstStyle/>
          <a:p>
            <a:r>
              <a:rPr lang="en-GB" dirty="0"/>
              <a:t>Enabling staff engagement with technology</a:t>
            </a:r>
          </a:p>
        </p:txBody>
      </p:sp>
      <p:sp>
        <p:nvSpPr>
          <p:cNvPr id="6" name="Content Placeholder 5"/>
          <p:cNvSpPr>
            <a:spLocks noGrp="1"/>
          </p:cNvSpPr>
          <p:nvPr>
            <p:ph idx="1"/>
          </p:nvPr>
        </p:nvSpPr>
        <p:spPr>
          <a:xfrm>
            <a:off x="1904484" y="2816802"/>
            <a:ext cx="11104934" cy="10534518"/>
          </a:xfrm>
        </p:spPr>
        <p:txBody>
          <a:bodyPr/>
          <a:lstStyle/>
          <a:p>
            <a:pPr>
              <a:spcBef>
                <a:spcPts val="1200"/>
              </a:spcBef>
              <a:spcAft>
                <a:spcPts val="1200"/>
              </a:spcAft>
            </a:pPr>
            <a:r>
              <a:rPr lang="en-GB" sz="6000" b="0" dirty="0"/>
              <a:t>Programme-level thinking</a:t>
            </a:r>
          </a:p>
          <a:p>
            <a:pPr>
              <a:spcBef>
                <a:spcPts val="1200"/>
              </a:spcBef>
              <a:spcAft>
                <a:spcPts val="1200"/>
              </a:spcAft>
            </a:pPr>
            <a:r>
              <a:rPr lang="en-GB" sz="6000" b="0" dirty="0"/>
              <a:t>Focus on supporting active learning through use of TEL tools</a:t>
            </a:r>
          </a:p>
          <a:p>
            <a:pPr>
              <a:spcBef>
                <a:spcPts val="1200"/>
              </a:spcBef>
              <a:spcAft>
                <a:spcPts val="1200"/>
              </a:spcAft>
            </a:pPr>
            <a:r>
              <a:rPr lang="en-GB" sz="6000" b="0" dirty="0"/>
              <a:t>Approaches, case studies and advice on choosing the right tool for a learning activity: </a:t>
            </a:r>
          </a:p>
          <a:p>
            <a:pPr lvl="1">
              <a:spcBef>
                <a:spcPts val="1200"/>
              </a:spcBef>
              <a:spcAft>
                <a:spcPts val="1200"/>
              </a:spcAft>
            </a:pPr>
            <a:r>
              <a:rPr lang="en-GB" sz="5200" b="0" dirty="0"/>
              <a:t>York TEL Handbook:</a:t>
            </a:r>
            <a:br>
              <a:rPr lang="en-GB" sz="5200" b="0" dirty="0"/>
            </a:br>
            <a:r>
              <a:rPr lang="en-GB" sz="5200" b="0" dirty="0">
                <a:hlinkClick r:id="rId3" action="ppaction://hlinkfile"/>
              </a:rPr>
              <a:t>bit.ly/</a:t>
            </a:r>
            <a:r>
              <a:rPr lang="en-GB" sz="5200" b="0" dirty="0" err="1">
                <a:hlinkClick r:id="rId3" action="ppaction://hlinkfile"/>
              </a:rPr>
              <a:t>ytelhb</a:t>
            </a:r>
            <a:r>
              <a:rPr lang="en-GB" sz="5200" b="0" dirty="0">
                <a:hlinkClick r:id="rId3" action="ppaction://hlinkfile"/>
              </a:rPr>
              <a:t> </a:t>
            </a:r>
            <a:endParaRPr lang="en-GB" sz="5200" b="0" dirty="0"/>
          </a:p>
        </p:txBody>
      </p:sp>
      <p:sp>
        <p:nvSpPr>
          <p:cNvPr id="4" name="Title 1">
            <a:hlinkClick r:id="rId4"/>
          </p:cNvPr>
          <p:cNvSpPr txBox="1">
            <a:spLocks/>
          </p:cNvSpPr>
          <p:nvPr/>
        </p:nvSpPr>
        <p:spPr>
          <a:xfrm>
            <a:off x="13192774" y="12112550"/>
            <a:ext cx="9119676" cy="805878"/>
          </a:xfrm>
          <a:prstGeom prst="rect">
            <a:avLst/>
          </a:prstGeom>
        </p:spPr>
        <p:txBody>
          <a:bodyPr/>
          <a:lstStyle>
            <a:lvl1pPr algn="l" rtl="0" eaLnBrk="0" fontAlgn="base" hangingPunct="0">
              <a:spcBef>
                <a:spcPct val="0"/>
              </a:spcBef>
              <a:spcAft>
                <a:spcPct val="0"/>
              </a:spcAft>
              <a:defRPr sz="4400" b="1">
                <a:solidFill>
                  <a:srgbClr val="0E3268"/>
                </a:solidFill>
                <a:latin typeface="+mj-lt"/>
                <a:ea typeface="+mj-ea"/>
                <a:cs typeface="+mj-cs"/>
              </a:defRPr>
            </a:lvl1pPr>
            <a:lvl2pPr algn="l" rtl="0" eaLnBrk="0" fontAlgn="base" hangingPunct="0">
              <a:spcBef>
                <a:spcPct val="0"/>
              </a:spcBef>
              <a:spcAft>
                <a:spcPct val="0"/>
              </a:spcAft>
              <a:defRPr sz="4800" b="1">
                <a:solidFill>
                  <a:schemeClr val="bg1"/>
                </a:solidFill>
                <a:latin typeface="Verdana" pitchFamily="34" charset="0"/>
                <a:cs typeface="Arial" charset="0"/>
              </a:defRPr>
            </a:lvl2pPr>
            <a:lvl3pPr algn="l" rtl="0" eaLnBrk="0" fontAlgn="base" hangingPunct="0">
              <a:spcBef>
                <a:spcPct val="0"/>
              </a:spcBef>
              <a:spcAft>
                <a:spcPct val="0"/>
              </a:spcAft>
              <a:defRPr sz="4800" b="1">
                <a:solidFill>
                  <a:schemeClr val="bg1"/>
                </a:solidFill>
                <a:latin typeface="Verdana" pitchFamily="34" charset="0"/>
                <a:cs typeface="Arial" charset="0"/>
              </a:defRPr>
            </a:lvl3pPr>
            <a:lvl4pPr algn="l" rtl="0" eaLnBrk="0" fontAlgn="base" hangingPunct="0">
              <a:spcBef>
                <a:spcPct val="0"/>
              </a:spcBef>
              <a:spcAft>
                <a:spcPct val="0"/>
              </a:spcAft>
              <a:defRPr sz="4800" b="1">
                <a:solidFill>
                  <a:schemeClr val="bg1"/>
                </a:solidFill>
                <a:latin typeface="Verdana" pitchFamily="34" charset="0"/>
                <a:cs typeface="Arial" charset="0"/>
              </a:defRPr>
            </a:lvl4pPr>
            <a:lvl5pPr algn="l" rtl="0" eaLnBrk="0" fontAlgn="base" hangingPunct="0">
              <a:spcBef>
                <a:spcPct val="0"/>
              </a:spcBef>
              <a:spcAft>
                <a:spcPct val="0"/>
              </a:spcAft>
              <a:defRPr sz="4800" b="1">
                <a:solidFill>
                  <a:schemeClr val="bg1"/>
                </a:solidFill>
                <a:latin typeface="Verdana" pitchFamily="34" charset="0"/>
                <a:cs typeface="Arial" charset="0"/>
              </a:defRPr>
            </a:lvl5pPr>
            <a:lvl6pPr marL="914354" algn="l" rtl="0" fontAlgn="base">
              <a:spcBef>
                <a:spcPct val="0"/>
              </a:spcBef>
              <a:spcAft>
                <a:spcPct val="0"/>
              </a:spcAft>
              <a:defRPr sz="4800" b="1">
                <a:solidFill>
                  <a:schemeClr val="tx2"/>
                </a:solidFill>
                <a:latin typeface="Verdana" pitchFamily="34" charset="0"/>
                <a:cs typeface="Arial" charset="0"/>
              </a:defRPr>
            </a:lvl6pPr>
            <a:lvl7pPr marL="1828709" algn="l" rtl="0" fontAlgn="base">
              <a:spcBef>
                <a:spcPct val="0"/>
              </a:spcBef>
              <a:spcAft>
                <a:spcPct val="0"/>
              </a:spcAft>
              <a:defRPr sz="4800" b="1">
                <a:solidFill>
                  <a:schemeClr val="tx2"/>
                </a:solidFill>
                <a:latin typeface="Verdana" pitchFamily="34" charset="0"/>
                <a:cs typeface="Arial" charset="0"/>
              </a:defRPr>
            </a:lvl7pPr>
            <a:lvl8pPr marL="2743063" algn="l" rtl="0" fontAlgn="base">
              <a:spcBef>
                <a:spcPct val="0"/>
              </a:spcBef>
              <a:spcAft>
                <a:spcPct val="0"/>
              </a:spcAft>
              <a:defRPr sz="4800" b="1">
                <a:solidFill>
                  <a:schemeClr val="tx2"/>
                </a:solidFill>
                <a:latin typeface="Verdana" pitchFamily="34" charset="0"/>
                <a:cs typeface="Arial" charset="0"/>
              </a:defRPr>
            </a:lvl8pPr>
            <a:lvl9pPr marL="3657417" algn="l" rtl="0" fontAlgn="base">
              <a:spcBef>
                <a:spcPct val="0"/>
              </a:spcBef>
              <a:spcAft>
                <a:spcPct val="0"/>
              </a:spcAft>
              <a:defRPr sz="4800" b="1">
                <a:solidFill>
                  <a:schemeClr val="tx2"/>
                </a:solidFill>
                <a:latin typeface="Verdana" pitchFamily="34" charset="0"/>
                <a:cs typeface="Arial" charset="0"/>
              </a:defRPr>
            </a:lvl9pPr>
          </a:lstStyle>
          <a:p>
            <a:pPr algn="ctr"/>
            <a:r>
              <a:rPr lang="en-GB" sz="2800" u="sng" dirty="0">
                <a:solidFill>
                  <a:srgbClr val="0070C0"/>
                </a:solidFill>
                <a:hlinkClick r:id="rId3" action="ppaction://hlinkfile"/>
              </a:rPr>
              <a:t>bit.ly/</a:t>
            </a:r>
            <a:r>
              <a:rPr lang="en-GB" sz="2800" u="sng" dirty="0" err="1">
                <a:solidFill>
                  <a:srgbClr val="0070C0"/>
                </a:solidFill>
                <a:hlinkClick r:id="rId3" action="ppaction://hlinkfile"/>
              </a:rPr>
              <a:t>ytelhb</a:t>
            </a:r>
            <a:endParaRPr lang="en-GB" sz="3200" kern="0" dirty="0">
              <a:solidFill>
                <a:srgbClr val="0070C0"/>
              </a:solidFill>
              <a:latin typeface="Calibri" panose="020F0502020204030204" pitchFamily="34" charset="0"/>
            </a:endParaRPr>
          </a:p>
        </p:txBody>
      </p:sp>
      <p:pic>
        <p:nvPicPr>
          <p:cNvPr id="5" name="Picture 4">
            <a:hlinkClick r:id="rId3" action="ppaction://hlinkfile"/>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69593" y="2505075"/>
            <a:ext cx="8927214" cy="9306744"/>
          </a:xfrm>
          <a:prstGeom prst="rect">
            <a:avLst/>
          </a:prstGeom>
        </p:spPr>
      </p:pic>
    </p:spTree>
    <p:extLst>
      <p:ext uri="{BB962C8B-B14F-4D97-AF65-F5344CB8AC3E}">
        <p14:creationId xmlns:p14="http://schemas.microsoft.com/office/powerpoint/2010/main" val="16204634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ca6bf3abc8c515d48857a5c5328843bb275e6"/>
</p:tagLst>
</file>

<file path=ppt/theme/theme1.xml><?xml version="1.0" encoding="utf-8"?>
<a:theme xmlns:a="http://schemas.openxmlformats.org/drawingml/2006/main" name="2_CD_Main">
  <a:themeElements>
    <a:clrScheme name="2_CD_M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D_Mai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D_M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D_Mai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D_Mai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D_Mai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D_Mai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D_Mai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D_Mai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D_Mai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D_Mai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D_Mai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D_Mai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D_Mai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CD_Main">
  <a:themeElements>
    <a:clrScheme name="6_CD_M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CD_Mai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CD_M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CD_Mai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CD_Mai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CD_Mai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CD_Mai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CD_Mai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CD_Mai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CD_Mai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CD_Mai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CD_Mai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CD_Mai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CD_Mai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CD_Main">
  <a:themeElements>
    <a:clrScheme name="2_CD_M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D_Mai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D_M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D_Mai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D_Mai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D_Mai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D_Mai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D_Mai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D_Mai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D_Mai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D_Mai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D_Mai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D_Mai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D_Mai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CD_Main">
  <a:themeElements>
    <a:clrScheme name="2_CD_M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D_Mai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D_M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D_Mai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D_Mai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D_Mai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D_Mai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D_Mai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D_Mai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D_Mai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D_Mai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D_Mai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D_Mai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D_Mai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18317</TotalTime>
  <Words>2649</Words>
  <Application>Microsoft Office PowerPoint</Application>
  <PresentationFormat>Custom</PresentationFormat>
  <Paragraphs>288</Paragraphs>
  <Slides>27</Slides>
  <Notes>20</Notes>
  <HiddenSlides>4</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27</vt:i4>
      </vt:variant>
    </vt:vector>
  </HeadingPairs>
  <TitlesOfParts>
    <vt:vector size="37" baseType="lpstr">
      <vt:lpstr>MS PGothic</vt:lpstr>
      <vt:lpstr>Arial</vt:lpstr>
      <vt:lpstr>Calibri</vt:lpstr>
      <vt:lpstr>Times New Roman</vt:lpstr>
      <vt:lpstr>Verdana</vt:lpstr>
      <vt:lpstr>Wingdings</vt:lpstr>
      <vt:lpstr>2_CD_Main</vt:lpstr>
      <vt:lpstr>6_CD_Main</vt:lpstr>
      <vt:lpstr>4_CD_Main</vt:lpstr>
      <vt:lpstr>5_CD_Main</vt:lpstr>
      <vt:lpstr>Enabling active learning through technology:  Use cases, instructional design &amp; delivery responsibilities</vt:lpstr>
      <vt:lpstr>Session Outline</vt:lpstr>
      <vt:lpstr>Programme-level design and renewal</vt:lpstr>
      <vt:lpstr>Modes of learner engagement supported through the use of technology</vt:lpstr>
      <vt:lpstr>Towards user-led education</vt:lpstr>
      <vt:lpstr>Students as producers of content </vt:lpstr>
      <vt:lpstr>Implications for learning and teaching </vt:lpstr>
      <vt:lpstr>PowerPoint Presentation</vt:lpstr>
      <vt:lpstr>Student-led learning &amp; teaching activities Use cases </vt:lpstr>
      <vt:lpstr>Transforming learning through student-created content (Video)</vt:lpstr>
      <vt:lpstr>Heritage Practice Prototype mobile app for Breary Banks</vt:lpstr>
      <vt:lpstr>Heritage Practice Audio guide and digital brochure</vt:lpstr>
      <vt:lpstr>Heritage Practice Video game</vt:lpstr>
      <vt:lpstr>Transforming learning through student-led summary and presentation</vt:lpstr>
      <vt:lpstr>Problem-based learning : Student-led teaching and discovery</vt:lpstr>
      <vt:lpstr>Transforming learning through student-led teaching and discussion</vt:lpstr>
      <vt:lpstr>Transforming learning through student-led summary and presentation</vt:lpstr>
      <vt:lpstr>Summary of approaches that have been employed at York</vt:lpstr>
      <vt:lpstr>PowerPoint Presentation</vt:lpstr>
      <vt:lpstr>Key challenges associated with student-led learning &amp; teaching activities</vt:lpstr>
      <vt:lpstr>Facilitating student-led activities</vt:lpstr>
      <vt:lpstr>Instructional responsibilities: delivery tips</vt:lpstr>
      <vt:lpstr>Want to know more?</vt:lpstr>
      <vt:lpstr>Case study references</vt:lpstr>
      <vt:lpstr>References and recommended reading </vt:lpstr>
      <vt:lpstr>PowerPoint Presentation</vt:lpstr>
      <vt:lpstr>Enabling staff engagement with technology</vt:lpstr>
    </vt:vector>
  </TitlesOfParts>
  <Manager>Richard Walker</Manager>
  <Company>The University of York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Student-led teaching and content creation</dc:title>
  <dc:subject>graphics, presentation</dc:subject>
  <dc:creator>Wayne Britcliffe;richard.walker@york.ac.uk</dc:creator>
  <cp:keywords>ELDT, E-Learning, pedagogy, york, student led</cp:keywords>
  <cp:lastModifiedBy>Wayne Britcliffe</cp:lastModifiedBy>
  <cp:revision>888</cp:revision>
  <dcterms:created xsi:type="dcterms:W3CDTF">2007-11-06T15:48:50Z</dcterms:created>
  <dcterms:modified xsi:type="dcterms:W3CDTF">2017-06-15T09:13:19Z</dcterms:modified>
  <cp:category>Presentation</cp:category>
</cp:coreProperties>
</file>