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22" Type="http://schemas.openxmlformats.org/officeDocument/2006/relationships/slide" Target="slides/slide18.xml"/><Relationship Id="rId10" Type="http://schemas.openxmlformats.org/officeDocument/2006/relationships/slide" Target="slides/slide6.xml"/><Relationship Id="rId21" Type="http://schemas.openxmlformats.org/officeDocument/2006/relationships/slide" Target="slides/slide17.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Shape 3"/>
          <p:cNvSpPr txBox="1"/>
          <p:nvPr>
            <p:ph idx="2" type="hdr"/>
          </p:nvPr>
        </p:nvSpPr>
        <p:spPr>
          <a:xfrm>
            <a:off x="0" y="0"/>
            <a:ext cx="2971799" cy="457200"/>
          </a:xfrm>
          <a:prstGeom prst="rect">
            <a:avLst/>
          </a:prstGeom>
          <a:noFill/>
          <a:ln>
            <a:noFill/>
          </a:ln>
        </p:spPr>
        <p:txBody>
          <a:bodyPr anchorCtr="0" anchor="t" bIns="91425" lIns="91425" rIns="91425" tIns="91425"/>
          <a:lstStyle>
            <a:lvl1pPr indent="0" lvl="0" marL="0" marR="0" rtl="0" algn="l">
              <a:spcBef>
                <a:spcPts val="0"/>
              </a:spcBef>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4" name="Shape 4"/>
          <p:cNvSpPr txBox="1"/>
          <p:nvPr>
            <p:ph idx="10" type="dt"/>
          </p:nvPr>
        </p:nvSpPr>
        <p:spPr>
          <a:xfrm>
            <a:off x="3884612" y="0"/>
            <a:ext cx="2971799" cy="457200"/>
          </a:xfrm>
          <a:prstGeom prst="rect">
            <a:avLst/>
          </a:prstGeom>
          <a:noFill/>
          <a:ln>
            <a:noFill/>
          </a:ln>
        </p:spPr>
        <p:txBody>
          <a:bodyPr anchorCtr="0" anchor="t" bIns="91425" lIns="91425" rIns="91425" tIns="91425"/>
          <a:lstStyle>
            <a:lvl1pPr indent="0" lvl="0" marL="0" marR="0" rtl="0" algn="r">
              <a:spcBef>
                <a:spcPts val="0"/>
              </a:spcBef>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5" name="Shape 5"/>
          <p:cNvSpPr/>
          <p:nvPr>
            <p:ph idx="3"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6" name="Shape 6"/>
          <p:cNvSpPr txBox="1"/>
          <p:nvPr>
            <p:ph idx="1" type="body"/>
          </p:nvPr>
        </p:nvSpPr>
        <p:spPr>
          <a:xfrm>
            <a:off x="685800" y="4343400"/>
            <a:ext cx="5486399" cy="4114800"/>
          </a:xfrm>
          <a:prstGeom prst="rect">
            <a:avLst/>
          </a:prstGeom>
          <a:noFill/>
          <a:ln>
            <a:noFill/>
          </a:ln>
        </p:spPr>
        <p:txBody>
          <a:bodyPr anchorCtr="0" anchor="t" bIns="91425" lIns="91425" rIns="91425" tIns="91425"/>
          <a:lstStyle>
            <a:lvl1pPr indent="0" lvl="0" marL="0" marR="0" rtl="0" algn="l">
              <a:spcBef>
                <a:spcPts val="0"/>
              </a:spcBef>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buNone/>
              <a:defRPr b="0" i="0" sz="1200" u="none" cap="none" strike="noStrike">
                <a:solidFill>
                  <a:schemeClr val="dk1"/>
                </a:solidFill>
                <a:latin typeface="Calibri"/>
                <a:ea typeface="Calibri"/>
                <a:cs typeface="Calibri"/>
                <a:sym typeface="Calibri"/>
              </a:defRPr>
            </a:lvl2pPr>
            <a:lvl3pPr indent="0" lvl="2" marL="914400" marR="0" rtl="0" algn="l">
              <a:spcBef>
                <a:spcPts val="0"/>
              </a:spcBef>
              <a:buNone/>
              <a:defRPr b="0" i="0" sz="1200" u="none" cap="none" strike="noStrike">
                <a:solidFill>
                  <a:schemeClr val="dk1"/>
                </a:solidFill>
                <a:latin typeface="Calibri"/>
                <a:ea typeface="Calibri"/>
                <a:cs typeface="Calibri"/>
                <a:sym typeface="Calibri"/>
              </a:defRPr>
            </a:lvl3pPr>
            <a:lvl4pPr indent="0" lvl="3" marL="1371600" marR="0" rtl="0" algn="l">
              <a:spcBef>
                <a:spcPts val="0"/>
              </a:spcBef>
              <a:buNone/>
              <a:defRPr b="0" i="0" sz="1200" u="none" cap="none" strike="noStrike">
                <a:solidFill>
                  <a:schemeClr val="dk1"/>
                </a:solidFill>
                <a:latin typeface="Calibri"/>
                <a:ea typeface="Calibri"/>
                <a:cs typeface="Calibri"/>
                <a:sym typeface="Calibri"/>
              </a:defRPr>
            </a:lvl4pPr>
            <a:lvl5pPr indent="0" lvl="4" marL="1828800" marR="0" rtl="0" algn="l">
              <a:spcBef>
                <a:spcPts val="0"/>
              </a:spcBef>
              <a:buNone/>
              <a:defRPr b="0" i="0" sz="1200" u="none" cap="none" strike="noStrike">
                <a:solidFill>
                  <a:schemeClr val="dk1"/>
                </a:solidFill>
                <a:latin typeface="Calibri"/>
                <a:ea typeface="Calibri"/>
                <a:cs typeface="Calibri"/>
                <a:sym typeface="Calibri"/>
              </a:defRPr>
            </a:lvl5pPr>
            <a:lvl6pPr indent="0" lvl="5" marL="2286000" marR="0" rtl="0" algn="l">
              <a:spcBef>
                <a:spcPts val="0"/>
              </a:spcBef>
              <a:buNone/>
              <a:defRPr b="0" i="0" sz="1200" u="none" cap="none" strike="noStrike">
                <a:solidFill>
                  <a:schemeClr val="dk1"/>
                </a:solidFill>
                <a:latin typeface="Calibri"/>
                <a:ea typeface="Calibri"/>
                <a:cs typeface="Calibri"/>
                <a:sym typeface="Calibri"/>
              </a:defRPr>
            </a:lvl6pPr>
            <a:lvl7pPr indent="0" lvl="6" marL="2743200" marR="0" rtl="0" algn="l">
              <a:spcBef>
                <a:spcPts val="0"/>
              </a:spcBef>
              <a:buNone/>
              <a:defRPr b="0" i="0" sz="1200" u="none" cap="none" strike="noStrike">
                <a:solidFill>
                  <a:schemeClr val="dk1"/>
                </a:solidFill>
                <a:latin typeface="Calibri"/>
                <a:ea typeface="Calibri"/>
                <a:cs typeface="Calibri"/>
                <a:sym typeface="Calibri"/>
              </a:defRPr>
            </a:lvl7pPr>
            <a:lvl8pPr indent="0" lvl="7" marL="3200400" marR="0" rtl="0" algn="l">
              <a:spcBef>
                <a:spcPts val="0"/>
              </a:spcBef>
              <a:buNone/>
              <a:defRPr b="0" i="0" sz="1200" u="none" cap="none" strike="noStrike">
                <a:solidFill>
                  <a:schemeClr val="dk1"/>
                </a:solidFill>
                <a:latin typeface="Calibri"/>
                <a:ea typeface="Calibri"/>
                <a:cs typeface="Calibri"/>
                <a:sym typeface="Calibri"/>
              </a:defRPr>
            </a:lvl8pPr>
            <a:lvl9pPr indent="0" lvl="8" marL="3657600" marR="0" rtl="0" algn="l">
              <a:spcBef>
                <a:spcPts val="0"/>
              </a:spcBef>
              <a:buNone/>
              <a:defRPr b="0" i="0" sz="1200" u="none" cap="none" strike="noStrike">
                <a:solidFill>
                  <a:schemeClr val="dk1"/>
                </a:solidFill>
                <a:latin typeface="Calibri"/>
                <a:ea typeface="Calibri"/>
                <a:cs typeface="Calibri"/>
                <a:sym typeface="Calibri"/>
              </a:defRPr>
            </a:lvl9pPr>
          </a:lstStyle>
          <a:p/>
        </p:txBody>
      </p:sp>
      <p:sp>
        <p:nvSpPr>
          <p:cNvPr id="7" name="Shape 7"/>
          <p:cNvSpPr txBox="1"/>
          <p:nvPr>
            <p:ph idx="11" type="ftr"/>
          </p:nvPr>
        </p:nvSpPr>
        <p:spPr>
          <a:xfrm>
            <a:off x="0" y="8685213"/>
            <a:ext cx="2971799" cy="457200"/>
          </a:xfrm>
          <a:prstGeom prst="rect">
            <a:avLst/>
          </a:prstGeom>
          <a:noFill/>
          <a:ln>
            <a:noFill/>
          </a:ln>
        </p:spPr>
        <p:txBody>
          <a:bodyPr anchorCtr="0" anchor="b" bIns="91425" lIns="91425" rIns="91425" tIns="91425"/>
          <a:lstStyle>
            <a:lvl1pPr indent="0" lvl="0" marL="0" marR="0" rtl="0" algn="l">
              <a:spcBef>
                <a:spcPts val="0"/>
              </a:spcBef>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8" name="Shape 8"/>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b="0" i="0" lang="en-GB" sz="1200" u="none" cap="none" strike="noStrike">
                <a:solidFill>
                  <a:schemeClr val="dk1"/>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 name="Shape 84"/>
        <p:cNvGrpSpPr/>
        <p:nvPr/>
      </p:nvGrpSpPr>
      <p:grpSpPr>
        <a:xfrm>
          <a:off x="0" y="0"/>
          <a:ext cx="0" cy="0"/>
          <a:chOff x="0" y="0"/>
          <a:chExt cx="0" cy="0"/>
        </a:xfrm>
      </p:grpSpPr>
      <p:sp>
        <p:nvSpPr>
          <p:cNvPr id="85" name="Shape 8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86" name="Shape 8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 name="Shape 90"/>
        <p:cNvGrpSpPr/>
        <p:nvPr/>
      </p:nvGrpSpPr>
      <p:grpSpPr>
        <a:xfrm>
          <a:off x="0" y="0"/>
          <a:ext cx="0" cy="0"/>
          <a:chOff x="0" y="0"/>
          <a:chExt cx="0" cy="0"/>
        </a:xfrm>
      </p:grpSpPr>
      <p:sp>
        <p:nvSpPr>
          <p:cNvPr id="91" name="Shape 91"/>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92" name="Shape 9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6" name="Shape 96"/>
        <p:cNvGrpSpPr/>
        <p:nvPr/>
      </p:nvGrpSpPr>
      <p:grpSpPr>
        <a:xfrm>
          <a:off x="0" y="0"/>
          <a:ext cx="0" cy="0"/>
          <a:chOff x="0" y="0"/>
          <a:chExt cx="0" cy="0"/>
        </a:xfrm>
      </p:grpSpPr>
      <p:sp>
        <p:nvSpPr>
          <p:cNvPr id="97" name="Shape 97"/>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98" name="Shape 98"/>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0" i="0" lang="en-GB" sz="1200" u="none" cap="none" strike="noStrike">
                <a:solidFill>
                  <a:schemeClr val="dk1"/>
                </a:solidFill>
                <a:latin typeface="Calibri"/>
                <a:ea typeface="Calibri"/>
                <a:cs typeface="Calibri"/>
                <a:sym typeface="Calibri"/>
              </a:rPr>
              <a:t>Needed to think differently and needed to identify an approach to that would facilitate this – this led us to student partnerships</a:t>
            </a:r>
          </a:p>
        </p:txBody>
      </p:sp>
      <p:sp>
        <p:nvSpPr>
          <p:cNvPr id="99" name="Shape 99"/>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b="0" i="0" lang="en-GB" sz="1200" u="none" cap="none" strike="noStrike">
                <a:solidFill>
                  <a:schemeClr val="dk1"/>
                </a:solidFill>
                <a:latin typeface="Calibri"/>
                <a:ea typeface="Calibri"/>
                <a:cs typeface="Calibri"/>
                <a:sym typeface="Calibri"/>
              </a:rPr>
              <a:t>‹#›</a:t>
            </a:fld>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 name="Shape 103"/>
        <p:cNvGrpSpPr/>
        <p:nvPr/>
      </p:nvGrpSpPr>
      <p:grpSpPr>
        <a:xfrm>
          <a:off x="0" y="0"/>
          <a:ext cx="0" cy="0"/>
          <a:chOff x="0" y="0"/>
          <a:chExt cx="0" cy="0"/>
        </a:xfrm>
      </p:grpSpPr>
      <p:sp>
        <p:nvSpPr>
          <p:cNvPr id="104" name="Shape 10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05" name="Shape 105"/>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0" i="0" lang="en-GB" sz="1200" u="none" cap="none" strike="noStrike">
                <a:solidFill>
                  <a:schemeClr val="dk1"/>
                </a:solidFill>
                <a:latin typeface="Calibri"/>
                <a:ea typeface="Calibri"/>
                <a:cs typeface="Calibri"/>
                <a:sym typeface="Calibri"/>
              </a:rPr>
              <a:t>Working and learning in partnership heightens an awareness of conflicting priorities and tensions between the different perspectives and motivations of those involved, and it raises challenges to existing assumptions and norms about higher education. Partnership also offers possibilities for thinking and acting differently, and for effecting a fundamental transformation of higher education.</a:t>
            </a:r>
          </a:p>
        </p:txBody>
      </p:sp>
      <p:sp>
        <p:nvSpPr>
          <p:cNvPr id="106" name="Shape 106"/>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b="0" i="0" lang="en-GB" sz="1200" u="none" cap="none" strike="noStrike">
                <a:solidFill>
                  <a:schemeClr val="dk1"/>
                </a:solidFill>
                <a:latin typeface="Calibri"/>
                <a:ea typeface="Calibri"/>
                <a:cs typeface="Calibri"/>
                <a:sym typeface="Calibri"/>
              </a:rPr>
              <a:t>‹#›</a:t>
            </a:fld>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0" name="Shape 110"/>
        <p:cNvGrpSpPr/>
        <p:nvPr/>
      </p:nvGrpSpPr>
      <p:grpSpPr>
        <a:xfrm>
          <a:off x="0" y="0"/>
          <a:ext cx="0" cy="0"/>
          <a:chOff x="0" y="0"/>
          <a:chExt cx="0" cy="0"/>
        </a:xfrm>
      </p:grpSpPr>
      <p:sp>
        <p:nvSpPr>
          <p:cNvPr id="111" name="Shape 11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12" name="Shape 112"/>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0" i="0" lang="en-GB" sz="1200" u="none" cap="none" strike="noStrike">
                <a:solidFill>
                  <a:schemeClr val="dk1"/>
                </a:solidFill>
                <a:latin typeface="Calibri"/>
                <a:ea typeface="Calibri"/>
                <a:cs typeface="Calibri"/>
                <a:sym typeface="Calibri"/>
              </a:rPr>
              <a:t>Working and learning in partnership heightens an awareness of conflicting priorities and tensions between the different perspectives and motivations of those involved, and it raises challenges to existing assumptions and norms about higher education. Partnership also offers possibilities for thinking and acting differently, and for effecting a fundamental transformation of higher education.</a:t>
            </a:r>
          </a:p>
        </p:txBody>
      </p:sp>
      <p:sp>
        <p:nvSpPr>
          <p:cNvPr id="113" name="Shape 113"/>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b="0" i="0" lang="en-GB" sz="1200" u="none" cap="none" strike="noStrike">
                <a:solidFill>
                  <a:schemeClr val="dk1"/>
                </a:solidFill>
                <a:latin typeface="Calibri"/>
                <a:ea typeface="Calibri"/>
                <a:cs typeface="Calibri"/>
                <a:sym typeface="Calibri"/>
              </a:rPr>
              <a:t>‹#›</a:t>
            </a:fld>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7" name="Shape 117"/>
        <p:cNvGrpSpPr/>
        <p:nvPr/>
      </p:nvGrpSpPr>
      <p:grpSpPr>
        <a:xfrm>
          <a:off x="0" y="0"/>
          <a:ext cx="0" cy="0"/>
          <a:chOff x="0" y="0"/>
          <a:chExt cx="0" cy="0"/>
        </a:xfrm>
      </p:grpSpPr>
      <p:sp>
        <p:nvSpPr>
          <p:cNvPr id="118" name="Shape 11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19" name="Shape 119"/>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0" i="0" lang="en-GB" sz="1200" u="none" cap="none" strike="noStrike">
                <a:solidFill>
                  <a:schemeClr val="dk1"/>
                </a:solidFill>
                <a:latin typeface="Calibri"/>
                <a:ea typeface="Calibri"/>
                <a:cs typeface="Calibri"/>
                <a:sym typeface="Calibri"/>
              </a:rPr>
              <a:t>Left side of the model thinks about using partnerships to enhance learning and teaching and research</a:t>
            </a:r>
          </a:p>
          <a:p>
            <a:pPr indent="0" lvl="0" marL="0" marR="0" rtl="0" algn="l">
              <a:spcBef>
                <a:spcPts val="0"/>
              </a:spcBef>
              <a:buSzPct val="25000"/>
              <a:buNone/>
            </a:pPr>
            <a:r>
              <a:rPr b="0" i="0" lang="en-GB" sz="1200" u="none" cap="none" strike="noStrike">
                <a:solidFill>
                  <a:schemeClr val="dk1"/>
                </a:solidFill>
                <a:latin typeface="Calibri"/>
                <a:ea typeface="Calibri"/>
                <a:cs typeface="Calibri"/>
                <a:sym typeface="Calibri"/>
              </a:rPr>
              <a:t>Right side – practice and policy</a:t>
            </a:r>
          </a:p>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p:txBody>
      </p:sp>
      <p:sp>
        <p:nvSpPr>
          <p:cNvPr id="120" name="Shape 120"/>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lang="en-GB" sz="1200">
                <a:solidFill>
                  <a:schemeClr val="dk1"/>
                </a:solidFill>
                <a:latin typeface="Calibri"/>
                <a:ea typeface="Calibri"/>
                <a:cs typeface="Calibri"/>
                <a:sym typeface="Calibri"/>
              </a:rPr>
              <a:t>‹#›</a:t>
            </a:fld>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 name="Shape 125"/>
        <p:cNvGrpSpPr/>
        <p:nvPr/>
      </p:nvGrpSpPr>
      <p:grpSpPr>
        <a:xfrm>
          <a:off x="0" y="0"/>
          <a:ext cx="0" cy="0"/>
          <a:chOff x="0" y="0"/>
          <a:chExt cx="0" cy="0"/>
        </a:xfrm>
      </p:grpSpPr>
      <p:sp>
        <p:nvSpPr>
          <p:cNvPr id="126" name="Shape 12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27" name="Shape 127"/>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0" i="0" lang="en-GB" sz="1200" u="none" cap="none" strike="noStrike">
                <a:solidFill>
                  <a:schemeClr val="dk1"/>
                </a:solidFill>
                <a:latin typeface="Calibri"/>
                <a:ea typeface="Calibri"/>
                <a:cs typeface="Calibri"/>
                <a:sym typeface="Calibri"/>
              </a:rPr>
              <a:t>Learning, teaching and assessment – Engaging students in partnership means seeing students as active participants in their own learning, and although not all active learning involves partnership it does mean engaging students in forms of participation and helps prepare them for the roles they may play in full partnership. Engaging students as teachers and assessors in the learning process is a particularly effective form of partnership.</a:t>
            </a:r>
          </a:p>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buSzPct val="25000"/>
              <a:buNone/>
            </a:pPr>
            <a:r>
              <a:rPr b="0" i="0" lang="en-GB" sz="1200" u="none" cap="none" strike="noStrike">
                <a:solidFill>
                  <a:schemeClr val="dk1"/>
                </a:solidFill>
                <a:latin typeface="Calibri"/>
                <a:ea typeface="Calibri"/>
                <a:cs typeface="Calibri"/>
                <a:sym typeface="Calibri"/>
              </a:rPr>
              <a:t>Baxter Magolda (2007) has suggested that when active learning is incorporated into a carefully designed curriculum it can speed up the journey of students through the stages of intellectual development towards what she calls the ‘self-authorship’ stage of learning partnership</a:t>
            </a:r>
          </a:p>
        </p:txBody>
      </p:sp>
      <p:sp>
        <p:nvSpPr>
          <p:cNvPr id="128" name="Shape 128"/>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lang="en-GB" sz="1200">
                <a:solidFill>
                  <a:schemeClr val="dk1"/>
                </a:solidFill>
                <a:latin typeface="Calibri"/>
                <a:ea typeface="Calibri"/>
                <a:cs typeface="Calibri"/>
                <a:sym typeface="Calibri"/>
              </a:rPr>
              <a:t>‹#›</a:t>
            </a:fld>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2" name="Shape 132"/>
        <p:cNvGrpSpPr/>
        <p:nvPr/>
      </p:nvGrpSpPr>
      <p:grpSpPr>
        <a:xfrm>
          <a:off x="0" y="0"/>
          <a:ext cx="0" cy="0"/>
          <a:chOff x="0" y="0"/>
          <a:chExt cx="0" cy="0"/>
        </a:xfrm>
      </p:grpSpPr>
      <p:sp>
        <p:nvSpPr>
          <p:cNvPr id="133" name="Shape 13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34" name="Shape 134"/>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0" i="0" lang="en-GB" sz="1200" u="none" cap="none" strike="noStrike">
                <a:solidFill>
                  <a:schemeClr val="dk1"/>
                </a:solidFill>
                <a:latin typeface="Calibri"/>
                <a:ea typeface="Calibri"/>
                <a:cs typeface="Calibri"/>
                <a:sym typeface="Calibri"/>
              </a:rPr>
              <a:t>Whether it involves selected students working with staff on research projects or all students on a course engaging in inquiry-based learning, there is much evidence of the effectiveness of this approach in stimulating deep and retained learning. </a:t>
            </a:r>
          </a:p>
          <a:p>
            <a:pPr indent="0" lvl="0" marL="0" marR="0" rtl="0" algn="l">
              <a:spcBef>
                <a:spcPts val="0"/>
              </a:spcBef>
              <a:buSzPct val="25000"/>
              <a:buNone/>
            </a:pPr>
            <a:r>
              <a:rPr b="0" i="0" lang="en-GB" sz="1200" u="none" cap="none" strike="noStrike">
                <a:solidFill>
                  <a:schemeClr val="dk1"/>
                </a:solidFill>
                <a:latin typeface="Calibri"/>
                <a:ea typeface="Calibri"/>
                <a:cs typeface="Calibri"/>
                <a:sym typeface="Calibri"/>
              </a:rPr>
              <a:t>Students not reciepents of knowledge but co-constructors – more students involved in producing research/designing inquiry. Levy’s inquiry based approach</a:t>
            </a:r>
          </a:p>
        </p:txBody>
      </p:sp>
      <p:sp>
        <p:nvSpPr>
          <p:cNvPr id="135" name="Shape 135"/>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lang="en-GB" sz="1200">
                <a:solidFill>
                  <a:schemeClr val="dk1"/>
                </a:solidFill>
                <a:latin typeface="Calibri"/>
                <a:ea typeface="Calibri"/>
                <a:cs typeface="Calibri"/>
                <a:sym typeface="Calibri"/>
              </a:rPr>
              <a:t>‹#›</a:t>
            </a:fld>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9" name="Shape 139"/>
        <p:cNvGrpSpPr/>
        <p:nvPr/>
      </p:nvGrpSpPr>
      <p:grpSpPr>
        <a:xfrm>
          <a:off x="0" y="0"/>
          <a:ext cx="0" cy="0"/>
          <a:chOff x="0" y="0"/>
          <a:chExt cx="0" cy="0"/>
        </a:xfrm>
      </p:grpSpPr>
      <p:sp>
        <p:nvSpPr>
          <p:cNvPr id="140" name="Shape 14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41" name="Shape 141"/>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0" i="0" lang="en-GB" sz="1200" u="none" cap="none" strike="noStrike">
                <a:solidFill>
                  <a:schemeClr val="dk1"/>
                </a:solidFill>
                <a:latin typeface="Calibri"/>
                <a:ea typeface="Calibri"/>
                <a:cs typeface="Calibri"/>
                <a:sym typeface="Calibri"/>
              </a:rPr>
              <a:t>Students are commonly engaged in course evaluations and in departmental staff-student committees, but it is rarer for institutions to go beyond the student voice and engage students as partners in designing the curriculum and giving pedagogic advice and consultancy. Yet where institutions have implemented such initiatives they have seen significant benefits for both students and staff. </a:t>
            </a:r>
          </a:p>
        </p:txBody>
      </p:sp>
      <p:sp>
        <p:nvSpPr>
          <p:cNvPr id="142" name="Shape 142"/>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lang="en-GB" sz="1200">
                <a:solidFill>
                  <a:schemeClr val="dk1"/>
                </a:solidFill>
                <a:latin typeface="Calibri"/>
                <a:ea typeface="Calibri"/>
                <a:cs typeface="Calibri"/>
                <a:sym typeface="Calibri"/>
              </a:rPr>
              <a:t>‹#›</a:t>
            </a:fld>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6" name="Shape 146"/>
        <p:cNvGrpSpPr/>
        <p:nvPr/>
      </p:nvGrpSpPr>
      <p:grpSpPr>
        <a:xfrm>
          <a:off x="0" y="0"/>
          <a:ext cx="0" cy="0"/>
          <a:chOff x="0" y="0"/>
          <a:chExt cx="0" cy="0"/>
        </a:xfrm>
      </p:grpSpPr>
      <p:sp>
        <p:nvSpPr>
          <p:cNvPr id="147" name="Shape 147"/>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48" name="Shape 14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2" name="Shape 152"/>
        <p:cNvGrpSpPr/>
        <p:nvPr/>
      </p:nvGrpSpPr>
      <p:grpSpPr>
        <a:xfrm>
          <a:off x="0" y="0"/>
          <a:ext cx="0" cy="0"/>
          <a:chOff x="0" y="0"/>
          <a:chExt cx="0" cy="0"/>
        </a:xfrm>
      </p:grpSpPr>
      <p:sp>
        <p:nvSpPr>
          <p:cNvPr id="153" name="Shape 153"/>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54" name="Shape 15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8" name="Shape 158"/>
        <p:cNvGrpSpPr/>
        <p:nvPr/>
      </p:nvGrpSpPr>
      <p:grpSpPr>
        <a:xfrm>
          <a:off x="0" y="0"/>
          <a:ext cx="0" cy="0"/>
          <a:chOff x="0" y="0"/>
          <a:chExt cx="0" cy="0"/>
        </a:xfrm>
      </p:grpSpPr>
      <p:sp>
        <p:nvSpPr>
          <p:cNvPr id="159" name="Shape 15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60" name="Shape 16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4" name="Shape 164"/>
        <p:cNvGrpSpPr/>
        <p:nvPr/>
      </p:nvGrpSpPr>
      <p:grpSpPr>
        <a:xfrm>
          <a:off x="0" y="0"/>
          <a:ext cx="0" cy="0"/>
          <a:chOff x="0" y="0"/>
          <a:chExt cx="0" cy="0"/>
        </a:xfrm>
      </p:grpSpPr>
      <p:sp>
        <p:nvSpPr>
          <p:cNvPr id="165" name="Shape 16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66" name="Shape 16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0" name="Shape 180"/>
        <p:cNvGrpSpPr/>
        <p:nvPr/>
      </p:nvGrpSpPr>
      <p:grpSpPr>
        <a:xfrm>
          <a:off x="0" y="0"/>
          <a:ext cx="0" cy="0"/>
          <a:chOff x="0" y="0"/>
          <a:chExt cx="0" cy="0"/>
        </a:xfrm>
      </p:grpSpPr>
      <p:sp>
        <p:nvSpPr>
          <p:cNvPr id="181" name="Shape 181"/>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82" name="Shape 18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8" name="Shape 198"/>
        <p:cNvGrpSpPr/>
        <p:nvPr/>
      </p:nvGrpSpPr>
      <p:grpSpPr>
        <a:xfrm>
          <a:off x="0" y="0"/>
          <a:ext cx="0" cy="0"/>
          <a:chOff x="0" y="0"/>
          <a:chExt cx="0" cy="0"/>
        </a:xfrm>
      </p:grpSpPr>
      <p:sp>
        <p:nvSpPr>
          <p:cNvPr id="199" name="Shape 19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00" name="Shape 20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3" name="Shape 223"/>
        <p:cNvGrpSpPr/>
        <p:nvPr/>
      </p:nvGrpSpPr>
      <p:grpSpPr>
        <a:xfrm>
          <a:off x="0" y="0"/>
          <a:ext cx="0" cy="0"/>
          <a:chOff x="0" y="0"/>
          <a:chExt cx="0" cy="0"/>
        </a:xfrm>
      </p:grpSpPr>
      <p:sp>
        <p:nvSpPr>
          <p:cNvPr id="224" name="Shape 224"/>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25" name="Shape 225"/>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9" name="Shape 229"/>
        <p:cNvGrpSpPr/>
        <p:nvPr/>
      </p:nvGrpSpPr>
      <p:grpSpPr>
        <a:xfrm>
          <a:off x="0" y="0"/>
          <a:ext cx="0" cy="0"/>
          <a:chOff x="0" y="0"/>
          <a:chExt cx="0" cy="0"/>
        </a:xfrm>
      </p:grpSpPr>
      <p:sp>
        <p:nvSpPr>
          <p:cNvPr id="230" name="Shape 23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31" name="Shape 23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5" name="Shape 235"/>
        <p:cNvGrpSpPr/>
        <p:nvPr/>
      </p:nvGrpSpPr>
      <p:grpSpPr>
        <a:xfrm>
          <a:off x="0" y="0"/>
          <a:ext cx="0" cy="0"/>
          <a:chOff x="0" y="0"/>
          <a:chExt cx="0" cy="0"/>
        </a:xfrm>
      </p:grpSpPr>
      <p:sp>
        <p:nvSpPr>
          <p:cNvPr id="236" name="Shape 23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37" name="Shape 237"/>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15" name="Shape 15"/>
        <p:cNvGrpSpPr/>
        <p:nvPr/>
      </p:nvGrpSpPr>
      <p:grpSpPr>
        <a:xfrm>
          <a:off x="0" y="0"/>
          <a:ext cx="0" cy="0"/>
          <a:chOff x="0" y="0"/>
          <a:chExt cx="0" cy="0"/>
        </a:xfrm>
      </p:grpSpPr>
      <p:sp>
        <p:nvSpPr>
          <p:cNvPr id="16" name="Shape 16"/>
          <p:cNvSpPr txBox="1"/>
          <p:nvPr>
            <p:ph type="ctrTitle"/>
          </p:nvPr>
        </p:nvSpPr>
        <p:spPr>
          <a:xfrm>
            <a:off x="685800" y="2130425"/>
            <a:ext cx="7772400" cy="1470024"/>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17" name="Shape 17"/>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0" algn="ctr">
              <a:spcBef>
                <a:spcPts val="640"/>
              </a:spcBef>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spcBef>
                <a:spcPts val="560"/>
              </a:spcBef>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spcBef>
                <a:spcPts val="480"/>
              </a:spcBef>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18" name="Shape 18"/>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19" name="Shape 1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20" name="Shape 20"/>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GB"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
  <p:cSld name="Title and Content">
    <p:spTree>
      <p:nvGrpSpPr>
        <p:cNvPr id="21" name="Shape 21"/>
        <p:cNvGrpSpPr/>
        <p:nvPr/>
      </p:nvGrpSpPr>
      <p:grpSpPr>
        <a:xfrm>
          <a:off x="0" y="0"/>
          <a:ext cx="0" cy="0"/>
          <a:chOff x="0" y="0"/>
          <a:chExt cx="0" cy="0"/>
        </a:xfrm>
      </p:grpSpPr>
      <p:sp>
        <p:nvSpPr>
          <p:cNvPr id="22" name="Shape 22"/>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23" name="Shape 23"/>
          <p:cNvSpPr txBox="1"/>
          <p:nvPr>
            <p:ph idx="1" type="body"/>
          </p:nvPr>
        </p:nvSpPr>
        <p:spPr>
          <a:xfrm>
            <a:off x="457200" y="1600200"/>
            <a:ext cx="8229600" cy="4525963"/>
          </a:xfrm>
          <a:prstGeom prst="rect">
            <a:avLst/>
          </a:prstGeom>
          <a:noFill/>
          <a:ln>
            <a:noFill/>
          </a:ln>
        </p:spPr>
        <p:txBody>
          <a:bodyPr anchorCtr="0" anchor="t" bIns="91425" lIns="91425" rIns="91425" tIns="91425"/>
          <a:lstStyle>
            <a:lvl1pPr indent="-139700" lvl="0" marL="342900"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107950" lvl="1" marL="742950"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76200" lvl="2" marL="114300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4" name="Shape 24"/>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25" name="Shape 2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26" name="Shape 26"/>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GB"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27" name="Shape 27"/>
        <p:cNvGrpSpPr/>
        <p:nvPr/>
      </p:nvGrpSpPr>
      <p:grpSpPr>
        <a:xfrm>
          <a:off x="0" y="0"/>
          <a:ext cx="0" cy="0"/>
          <a:chOff x="0" y="0"/>
          <a:chExt cx="0" cy="0"/>
        </a:xfrm>
      </p:grpSpPr>
      <p:sp>
        <p:nvSpPr>
          <p:cNvPr id="28" name="Shape 28"/>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29" name="Shape 29"/>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30" name="Shape 3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31" name="Shape 31"/>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lang="en-GB" sz="1200">
                <a:solidFill>
                  <a:srgbClr val="888888"/>
                </a:solidFill>
                <a:latin typeface="Calibri"/>
                <a:ea typeface="Calibri"/>
                <a:cs typeface="Calibri"/>
                <a:sym typeface="Calibri"/>
              </a:rPr>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32" name="Shape 32"/>
        <p:cNvGrpSpPr/>
        <p:nvPr/>
      </p:nvGrpSpPr>
      <p:grpSpPr>
        <a:xfrm>
          <a:off x="0" y="0"/>
          <a:ext cx="0" cy="0"/>
          <a:chOff x="0" y="0"/>
          <a:chExt cx="0" cy="0"/>
        </a:xfrm>
      </p:grpSpPr>
      <p:sp>
        <p:nvSpPr>
          <p:cNvPr id="33" name="Shape 33"/>
          <p:cNvSpPr txBox="1"/>
          <p:nvPr>
            <p:ph type="title"/>
          </p:nvPr>
        </p:nvSpPr>
        <p:spPr>
          <a:xfrm>
            <a:off x="722312" y="4406900"/>
            <a:ext cx="7772400" cy="1362075"/>
          </a:xfrm>
          <a:prstGeom prst="rect">
            <a:avLst/>
          </a:prstGeom>
          <a:noFill/>
          <a:ln>
            <a:noFill/>
          </a:ln>
        </p:spPr>
        <p:txBody>
          <a:bodyPr anchorCtr="0" anchor="t" bIns="91425" lIns="91425" rIns="91425" tIns="91425"/>
          <a:lstStyle>
            <a:lvl1pPr indent="0" lvl="0" marL="0" marR="0" rtl="0" algn="l">
              <a:spcBef>
                <a:spcPts val="0"/>
              </a:spcBef>
              <a:buClr>
                <a:schemeClr val="dk1"/>
              </a:buClr>
              <a:buFont typeface="Calibri"/>
              <a:buNone/>
              <a:defRPr b="1" i="0" sz="40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34" name="Shape 34"/>
          <p:cNvSpPr txBox="1"/>
          <p:nvPr>
            <p:ph idx="1" type="body"/>
          </p:nvPr>
        </p:nvSpPr>
        <p:spPr>
          <a:xfrm>
            <a:off x="722312" y="2906713"/>
            <a:ext cx="7772400" cy="1500187"/>
          </a:xfrm>
          <a:prstGeom prst="rect">
            <a:avLst/>
          </a:prstGeom>
          <a:noFill/>
          <a:ln>
            <a:noFill/>
          </a:ln>
        </p:spPr>
        <p:txBody>
          <a:bodyPr anchorCtr="0" anchor="b" bIns="91425" lIns="91425" rIns="91425" tIns="91425"/>
          <a:lstStyle>
            <a:lvl1pPr indent="0" lvl="0" marL="0" marR="0" rtl="0" algn="l">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1pPr>
            <a:lvl2pPr indent="0" lvl="1" marL="457200" marR="0" rtl="0" algn="l">
              <a:spcBef>
                <a:spcPts val="360"/>
              </a:spcBef>
              <a:buClr>
                <a:srgbClr val="888888"/>
              </a:buClr>
              <a:buFont typeface="Arial"/>
              <a:buNone/>
              <a:defRPr b="0" i="0" sz="1800" u="none" cap="none" strike="noStrike">
                <a:solidFill>
                  <a:srgbClr val="888888"/>
                </a:solidFill>
                <a:latin typeface="Calibri"/>
                <a:ea typeface="Calibri"/>
                <a:cs typeface="Calibri"/>
                <a:sym typeface="Calibri"/>
              </a:defRPr>
            </a:lvl2pPr>
            <a:lvl3pPr indent="0" lvl="2" marL="914400" marR="0" rtl="0" algn="l">
              <a:spcBef>
                <a:spcPts val="320"/>
              </a:spcBef>
              <a:buClr>
                <a:srgbClr val="888888"/>
              </a:buClr>
              <a:buFont typeface="Arial"/>
              <a:buNone/>
              <a:defRPr b="0" i="0" sz="1600" u="none" cap="none" strike="noStrike">
                <a:solidFill>
                  <a:srgbClr val="888888"/>
                </a:solidFill>
                <a:latin typeface="Calibri"/>
                <a:ea typeface="Calibri"/>
                <a:cs typeface="Calibri"/>
                <a:sym typeface="Calibri"/>
              </a:defRPr>
            </a:lvl3pPr>
            <a:lvl4pPr indent="0" lvl="3" marL="1371600" marR="0" rtl="0" algn="l">
              <a:spcBef>
                <a:spcPts val="280"/>
              </a:spcBef>
              <a:buClr>
                <a:srgbClr val="888888"/>
              </a:buClr>
              <a:buFont typeface="Arial"/>
              <a:buNone/>
              <a:defRPr b="0" i="0" sz="1400" u="none" cap="none" strike="noStrike">
                <a:solidFill>
                  <a:srgbClr val="888888"/>
                </a:solidFill>
                <a:latin typeface="Calibri"/>
                <a:ea typeface="Calibri"/>
                <a:cs typeface="Calibri"/>
                <a:sym typeface="Calibri"/>
              </a:defRPr>
            </a:lvl4pPr>
            <a:lvl5pPr indent="0" lvl="4" marL="1828800" marR="0" rtl="0" algn="l">
              <a:spcBef>
                <a:spcPts val="280"/>
              </a:spcBef>
              <a:buClr>
                <a:srgbClr val="888888"/>
              </a:buClr>
              <a:buFont typeface="Arial"/>
              <a:buNone/>
              <a:defRPr b="0" i="0" sz="1400" u="none" cap="none" strike="noStrike">
                <a:solidFill>
                  <a:srgbClr val="888888"/>
                </a:solidFill>
                <a:latin typeface="Calibri"/>
                <a:ea typeface="Calibri"/>
                <a:cs typeface="Calibri"/>
                <a:sym typeface="Calibri"/>
              </a:defRPr>
            </a:lvl5pPr>
            <a:lvl6pPr indent="0" lvl="5" marL="2286000" marR="0" rtl="0" algn="l">
              <a:spcBef>
                <a:spcPts val="280"/>
              </a:spcBef>
              <a:buClr>
                <a:srgbClr val="888888"/>
              </a:buClr>
              <a:buFont typeface="Arial"/>
              <a:buNone/>
              <a:defRPr b="0" i="0" sz="1400" u="none" cap="none" strike="noStrike">
                <a:solidFill>
                  <a:srgbClr val="888888"/>
                </a:solidFill>
                <a:latin typeface="Calibri"/>
                <a:ea typeface="Calibri"/>
                <a:cs typeface="Calibri"/>
                <a:sym typeface="Calibri"/>
              </a:defRPr>
            </a:lvl6pPr>
            <a:lvl7pPr indent="0" lvl="6" marL="2743200" marR="0" rtl="0" algn="l">
              <a:spcBef>
                <a:spcPts val="280"/>
              </a:spcBef>
              <a:buClr>
                <a:srgbClr val="888888"/>
              </a:buClr>
              <a:buFont typeface="Arial"/>
              <a:buNone/>
              <a:defRPr b="0" i="0" sz="1400" u="none" cap="none" strike="noStrike">
                <a:solidFill>
                  <a:srgbClr val="888888"/>
                </a:solidFill>
                <a:latin typeface="Calibri"/>
                <a:ea typeface="Calibri"/>
                <a:cs typeface="Calibri"/>
                <a:sym typeface="Calibri"/>
              </a:defRPr>
            </a:lvl7pPr>
            <a:lvl8pPr indent="0" lvl="7" marL="3200400" marR="0" rtl="0" algn="l">
              <a:spcBef>
                <a:spcPts val="280"/>
              </a:spcBef>
              <a:buClr>
                <a:srgbClr val="888888"/>
              </a:buClr>
              <a:buFont typeface="Arial"/>
              <a:buNone/>
              <a:defRPr b="0" i="0" sz="1400" u="none" cap="none" strike="noStrike">
                <a:solidFill>
                  <a:srgbClr val="888888"/>
                </a:solidFill>
                <a:latin typeface="Calibri"/>
                <a:ea typeface="Calibri"/>
                <a:cs typeface="Calibri"/>
                <a:sym typeface="Calibri"/>
              </a:defRPr>
            </a:lvl8pPr>
            <a:lvl9pPr indent="0" lvl="8" marL="3657600" marR="0" rtl="0" algn="l">
              <a:spcBef>
                <a:spcPts val="280"/>
              </a:spcBef>
              <a:buClr>
                <a:srgbClr val="888888"/>
              </a:buClr>
              <a:buFont typeface="Arial"/>
              <a:buNone/>
              <a:defRPr b="0" i="0" sz="1400" u="none" cap="none" strike="noStrike">
                <a:solidFill>
                  <a:srgbClr val="888888"/>
                </a:solidFill>
                <a:latin typeface="Calibri"/>
                <a:ea typeface="Calibri"/>
                <a:cs typeface="Calibri"/>
                <a:sym typeface="Calibri"/>
              </a:defRPr>
            </a:lvl9pPr>
          </a:lstStyle>
          <a:p/>
        </p:txBody>
      </p:sp>
      <p:sp>
        <p:nvSpPr>
          <p:cNvPr id="35" name="Shape 35"/>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36" name="Shape 3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37" name="Shape 37"/>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lang="en-GB" sz="1200">
                <a:solidFill>
                  <a:srgbClr val="888888"/>
                </a:solidFill>
                <a:latin typeface="Calibri"/>
                <a:ea typeface="Calibri"/>
                <a:cs typeface="Calibri"/>
                <a:sym typeface="Calibri"/>
              </a:rPr>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Obj">
  <p:cSld name="Two Content">
    <p:spTree>
      <p:nvGrpSpPr>
        <p:cNvPr id="38" name="Shape 38"/>
        <p:cNvGrpSpPr/>
        <p:nvPr/>
      </p:nvGrpSpPr>
      <p:grpSpPr>
        <a:xfrm>
          <a:off x="0" y="0"/>
          <a:ext cx="0" cy="0"/>
          <a:chOff x="0" y="0"/>
          <a:chExt cx="0" cy="0"/>
        </a:xfrm>
      </p:grpSpPr>
      <p:sp>
        <p:nvSpPr>
          <p:cNvPr id="39" name="Shape 39"/>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40" name="Shape 40"/>
          <p:cNvSpPr txBox="1"/>
          <p:nvPr>
            <p:ph idx="1" type="body"/>
          </p:nvPr>
        </p:nvSpPr>
        <p:spPr>
          <a:xfrm>
            <a:off x="457200" y="1600200"/>
            <a:ext cx="4038599" cy="4525963"/>
          </a:xfrm>
          <a:prstGeom prst="rect">
            <a:avLst/>
          </a:prstGeom>
          <a:noFill/>
          <a:ln>
            <a:noFill/>
          </a:ln>
        </p:spPr>
        <p:txBody>
          <a:bodyPr anchorCtr="0" anchor="t" bIns="91425" lIns="91425" rIns="91425" tIns="91425"/>
          <a:lstStyle>
            <a:lvl1pPr indent="-165100" lvl="0" marL="342900"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33350" lvl="1" marL="74295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01600" lvl="2" marL="1143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41" name="Shape 41"/>
          <p:cNvSpPr txBox="1"/>
          <p:nvPr>
            <p:ph idx="2" type="body"/>
          </p:nvPr>
        </p:nvSpPr>
        <p:spPr>
          <a:xfrm>
            <a:off x="4648200" y="1600200"/>
            <a:ext cx="4038599" cy="4525963"/>
          </a:xfrm>
          <a:prstGeom prst="rect">
            <a:avLst/>
          </a:prstGeom>
          <a:noFill/>
          <a:ln>
            <a:noFill/>
          </a:ln>
        </p:spPr>
        <p:txBody>
          <a:bodyPr anchorCtr="0" anchor="t" bIns="91425" lIns="91425" rIns="91425" tIns="91425"/>
          <a:lstStyle>
            <a:lvl1pPr indent="-165100" lvl="0" marL="342900"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33350" lvl="1" marL="74295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01600" lvl="2" marL="1143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42" name="Shape 42"/>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43" name="Shape 4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44" name="Shape 44"/>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lang="en-GB" sz="1200">
                <a:solidFill>
                  <a:srgbClr val="888888"/>
                </a:solidFill>
                <a:latin typeface="Calibri"/>
                <a:ea typeface="Calibri"/>
                <a:cs typeface="Calibri"/>
                <a:sym typeface="Calibri"/>
              </a:rPr>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TxTwoObj">
  <p:cSld name="Comparison">
    <p:spTree>
      <p:nvGrpSpPr>
        <p:cNvPr id="45" name="Shape 45"/>
        <p:cNvGrpSpPr/>
        <p:nvPr/>
      </p:nvGrpSpPr>
      <p:grpSpPr>
        <a:xfrm>
          <a:off x="0" y="0"/>
          <a:ext cx="0" cy="0"/>
          <a:chOff x="0" y="0"/>
          <a:chExt cx="0" cy="0"/>
        </a:xfrm>
      </p:grpSpPr>
      <p:sp>
        <p:nvSpPr>
          <p:cNvPr id="46" name="Shape 46"/>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47" name="Shape 47"/>
          <p:cNvSpPr txBox="1"/>
          <p:nvPr>
            <p:ph idx="1" type="body"/>
          </p:nvPr>
        </p:nvSpPr>
        <p:spPr>
          <a:xfrm>
            <a:off x="457200" y="1535112"/>
            <a:ext cx="4040187" cy="639762"/>
          </a:xfrm>
          <a:prstGeom prst="rect">
            <a:avLst/>
          </a:prstGeom>
          <a:noFill/>
          <a:ln>
            <a:noFill/>
          </a:ln>
        </p:spPr>
        <p:txBody>
          <a:bodyPr anchorCtr="0" anchor="b" bIns="91425" lIns="91425" rIns="91425" tIns="91425"/>
          <a:lstStyle>
            <a:lvl1pPr indent="0" lvl="0" marL="0" marR="0" rtl="0" algn="l">
              <a:spcBef>
                <a:spcPts val="480"/>
              </a:spcBef>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spcBef>
                <a:spcPts val="400"/>
              </a:spcBef>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spcBef>
                <a:spcPts val="360"/>
              </a:spcBef>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48" name="Shape 48"/>
          <p:cNvSpPr txBox="1"/>
          <p:nvPr>
            <p:ph idx="2" type="body"/>
          </p:nvPr>
        </p:nvSpPr>
        <p:spPr>
          <a:xfrm>
            <a:off x="457200" y="2174875"/>
            <a:ext cx="4040187" cy="3951287"/>
          </a:xfrm>
          <a:prstGeom prst="rect">
            <a:avLst/>
          </a:prstGeom>
          <a:noFill/>
          <a:ln>
            <a:noFill/>
          </a:ln>
        </p:spPr>
        <p:txBody>
          <a:bodyPr anchorCtr="0" anchor="t" bIns="91425" lIns="91425" rIns="91425" tIns="91425"/>
          <a:lstStyle>
            <a:lvl1pPr indent="-190500" lvl="0" marL="34290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127000" lvl="5" marL="25146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127000" lvl="6" marL="29718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127000" lvl="7" marL="34290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127000" lvl="8" marL="38862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49" name="Shape 49"/>
          <p:cNvSpPr txBox="1"/>
          <p:nvPr>
            <p:ph idx="3" type="body"/>
          </p:nvPr>
        </p:nvSpPr>
        <p:spPr>
          <a:xfrm>
            <a:off x="4645025" y="1535112"/>
            <a:ext cx="4041774" cy="639762"/>
          </a:xfrm>
          <a:prstGeom prst="rect">
            <a:avLst/>
          </a:prstGeom>
          <a:noFill/>
          <a:ln>
            <a:noFill/>
          </a:ln>
        </p:spPr>
        <p:txBody>
          <a:bodyPr anchorCtr="0" anchor="b" bIns="91425" lIns="91425" rIns="91425" tIns="91425"/>
          <a:lstStyle>
            <a:lvl1pPr indent="0" lvl="0" marL="0" marR="0" rtl="0" algn="l">
              <a:spcBef>
                <a:spcPts val="480"/>
              </a:spcBef>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spcBef>
                <a:spcPts val="400"/>
              </a:spcBef>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spcBef>
                <a:spcPts val="360"/>
              </a:spcBef>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50" name="Shape 50"/>
          <p:cNvSpPr txBox="1"/>
          <p:nvPr>
            <p:ph idx="4" type="body"/>
          </p:nvPr>
        </p:nvSpPr>
        <p:spPr>
          <a:xfrm>
            <a:off x="4645025" y="2174875"/>
            <a:ext cx="4041774" cy="3951287"/>
          </a:xfrm>
          <a:prstGeom prst="rect">
            <a:avLst/>
          </a:prstGeom>
          <a:noFill/>
          <a:ln>
            <a:noFill/>
          </a:ln>
        </p:spPr>
        <p:txBody>
          <a:bodyPr anchorCtr="0" anchor="t" bIns="91425" lIns="91425" rIns="91425" tIns="91425"/>
          <a:lstStyle>
            <a:lvl1pPr indent="-190500" lvl="0" marL="34290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127000" lvl="5" marL="25146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127000" lvl="6" marL="29718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127000" lvl="7" marL="34290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127000" lvl="8" marL="38862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51" name="Shape 51"/>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52" name="Shape 52"/>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53" name="Shape 53"/>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lang="en-GB" sz="1200">
                <a:solidFill>
                  <a:srgbClr val="888888"/>
                </a:solidFill>
                <a:latin typeface="Calibri"/>
                <a:ea typeface="Calibri"/>
                <a:cs typeface="Calibri"/>
                <a:sym typeface="Calibri"/>
              </a:rPr>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54" name="Shape 54"/>
        <p:cNvGrpSpPr/>
        <p:nvPr/>
      </p:nvGrpSpPr>
      <p:grpSpPr>
        <a:xfrm>
          <a:off x="0" y="0"/>
          <a:ext cx="0" cy="0"/>
          <a:chOff x="0" y="0"/>
          <a:chExt cx="0" cy="0"/>
        </a:xfrm>
      </p:grpSpPr>
      <p:sp>
        <p:nvSpPr>
          <p:cNvPr id="55" name="Shape 55"/>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56" name="Shape 5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57" name="Shape 57"/>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lang="en-GB" sz="1200">
                <a:solidFill>
                  <a:srgbClr val="888888"/>
                </a:solidFill>
                <a:latin typeface="Calibri"/>
                <a:ea typeface="Calibri"/>
                <a:cs typeface="Calibri"/>
                <a:sym typeface="Calibri"/>
              </a:rPr>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Tx">
  <p:cSld name="Content with Caption">
    <p:spTree>
      <p:nvGrpSpPr>
        <p:cNvPr id="58" name="Shape 58"/>
        <p:cNvGrpSpPr/>
        <p:nvPr/>
      </p:nvGrpSpPr>
      <p:grpSpPr>
        <a:xfrm>
          <a:off x="0" y="0"/>
          <a:ext cx="0" cy="0"/>
          <a:chOff x="0" y="0"/>
          <a:chExt cx="0" cy="0"/>
        </a:xfrm>
      </p:grpSpPr>
      <p:sp>
        <p:nvSpPr>
          <p:cNvPr id="59" name="Shape 59"/>
          <p:cNvSpPr txBox="1"/>
          <p:nvPr>
            <p:ph type="title"/>
          </p:nvPr>
        </p:nvSpPr>
        <p:spPr>
          <a:xfrm>
            <a:off x="457200" y="273050"/>
            <a:ext cx="3008313" cy="1162049"/>
          </a:xfrm>
          <a:prstGeom prst="rect">
            <a:avLst/>
          </a:prstGeom>
          <a:noFill/>
          <a:ln>
            <a:noFill/>
          </a:ln>
        </p:spPr>
        <p:txBody>
          <a:bodyPr anchorCtr="0" anchor="b" bIns="91425" lIns="91425" rIns="91425" tIns="91425"/>
          <a:lstStyle>
            <a:lvl1pPr indent="0" lvl="0" marL="0" marR="0" rtl="0" algn="l">
              <a:spcBef>
                <a:spcPts val="0"/>
              </a:spcBef>
              <a:buClr>
                <a:schemeClr val="dk1"/>
              </a:buClr>
              <a:buFont typeface="Calibri"/>
              <a:buNone/>
              <a:defRPr b="1" i="0" sz="20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60" name="Shape 60"/>
          <p:cNvSpPr txBox="1"/>
          <p:nvPr>
            <p:ph idx="1" type="body"/>
          </p:nvPr>
        </p:nvSpPr>
        <p:spPr>
          <a:xfrm>
            <a:off x="3575050" y="273050"/>
            <a:ext cx="5111750" cy="5853112"/>
          </a:xfrm>
          <a:prstGeom prst="rect">
            <a:avLst/>
          </a:prstGeom>
          <a:noFill/>
          <a:ln>
            <a:noFill/>
          </a:ln>
        </p:spPr>
        <p:txBody>
          <a:bodyPr anchorCtr="0" anchor="t" bIns="91425" lIns="91425" rIns="91425" tIns="91425"/>
          <a:lstStyle>
            <a:lvl1pPr indent="-139700" lvl="0" marL="342900"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107950" lvl="1" marL="742950"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76200" lvl="2" marL="114300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61" name="Shape 61"/>
          <p:cNvSpPr txBox="1"/>
          <p:nvPr>
            <p:ph idx="2" type="body"/>
          </p:nvPr>
        </p:nvSpPr>
        <p:spPr>
          <a:xfrm>
            <a:off x="457200" y="1435100"/>
            <a:ext cx="3008313" cy="4691063"/>
          </a:xfrm>
          <a:prstGeom prst="rect">
            <a:avLst/>
          </a:prstGeom>
          <a:noFill/>
          <a:ln>
            <a:noFill/>
          </a:ln>
        </p:spPr>
        <p:txBody>
          <a:bodyPr anchorCtr="0" anchor="t" bIns="91425" lIns="91425" rIns="91425" tIns="91425"/>
          <a:lstStyle>
            <a:lvl1pPr indent="0" lvl="0" marL="0" marR="0" rtl="0" algn="l">
              <a:spcBef>
                <a:spcPts val="280"/>
              </a:spcBef>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spcBef>
                <a:spcPts val="240"/>
              </a:spcBef>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spcBef>
                <a:spcPts val="200"/>
              </a:spcBef>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62" name="Shape 62"/>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63" name="Shape 6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64" name="Shape 64"/>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lang="en-GB" sz="1200">
                <a:solidFill>
                  <a:srgbClr val="888888"/>
                </a:solidFill>
                <a:latin typeface="Calibri"/>
                <a:ea typeface="Calibri"/>
                <a:cs typeface="Calibri"/>
                <a:sym typeface="Calibri"/>
              </a:rPr>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picTx">
  <p:cSld name="Picture with Caption">
    <p:spTree>
      <p:nvGrpSpPr>
        <p:cNvPr id="65" name="Shape 65"/>
        <p:cNvGrpSpPr/>
        <p:nvPr/>
      </p:nvGrpSpPr>
      <p:grpSpPr>
        <a:xfrm>
          <a:off x="0" y="0"/>
          <a:ext cx="0" cy="0"/>
          <a:chOff x="0" y="0"/>
          <a:chExt cx="0" cy="0"/>
        </a:xfrm>
      </p:grpSpPr>
      <p:sp>
        <p:nvSpPr>
          <p:cNvPr id="66" name="Shape 66"/>
          <p:cNvSpPr txBox="1"/>
          <p:nvPr>
            <p:ph type="title"/>
          </p:nvPr>
        </p:nvSpPr>
        <p:spPr>
          <a:xfrm>
            <a:off x="1792288" y="4800600"/>
            <a:ext cx="5486399" cy="566737"/>
          </a:xfrm>
          <a:prstGeom prst="rect">
            <a:avLst/>
          </a:prstGeom>
          <a:noFill/>
          <a:ln>
            <a:noFill/>
          </a:ln>
        </p:spPr>
        <p:txBody>
          <a:bodyPr anchorCtr="0" anchor="b" bIns="91425" lIns="91425" rIns="91425" tIns="91425"/>
          <a:lstStyle>
            <a:lvl1pPr indent="0" lvl="0" marL="0" marR="0" rtl="0" algn="l">
              <a:spcBef>
                <a:spcPts val="0"/>
              </a:spcBef>
              <a:buClr>
                <a:schemeClr val="dk1"/>
              </a:buClr>
              <a:buFont typeface="Calibri"/>
              <a:buNone/>
              <a:defRPr b="1" i="0" sz="20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67" name="Shape 67"/>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0" algn="l">
              <a:spcBef>
                <a:spcPts val="640"/>
              </a:spcBef>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0" algn="l">
              <a:spcBef>
                <a:spcPts val="560"/>
              </a:spcBef>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0" algn="l">
              <a:spcBef>
                <a:spcPts val="480"/>
              </a:spcBef>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68" name="Shape 68"/>
          <p:cNvSpPr txBox="1"/>
          <p:nvPr>
            <p:ph idx="1" type="body"/>
          </p:nvPr>
        </p:nvSpPr>
        <p:spPr>
          <a:xfrm>
            <a:off x="1792288" y="5367337"/>
            <a:ext cx="5486399" cy="804861"/>
          </a:xfrm>
          <a:prstGeom prst="rect">
            <a:avLst/>
          </a:prstGeom>
          <a:noFill/>
          <a:ln>
            <a:noFill/>
          </a:ln>
        </p:spPr>
        <p:txBody>
          <a:bodyPr anchorCtr="0" anchor="t" bIns="91425" lIns="91425" rIns="91425" tIns="91425"/>
          <a:lstStyle>
            <a:lvl1pPr indent="0" lvl="0" marL="0" marR="0" rtl="0" algn="l">
              <a:spcBef>
                <a:spcPts val="280"/>
              </a:spcBef>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0" algn="l">
              <a:spcBef>
                <a:spcPts val="240"/>
              </a:spcBef>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0" algn="l">
              <a:spcBef>
                <a:spcPts val="200"/>
              </a:spcBef>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0" algn="l">
              <a:spcBef>
                <a:spcPts val="180"/>
              </a:spcBef>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69" name="Shape 69"/>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70" name="Shape 7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71" name="Shape 71"/>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lang="en-GB" sz="1200">
                <a:solidFill>
                  <a:srgbClr val="888888"/>
                </a:solidFill>
                <a:latin typeface="Calibri"/>
                <a:ea typeface="Calibri"/>
                <a:cs typeface="Calibri"/>
                <a:sym typeface="Calibri"/>
              </a:rPr>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vertTx">
  <p:cSld name="Title and Vertical Text">
    <p:spTree>
      <p:nvGrpSpPr>
        <p:cNvPr id="72" name="Shape 72"/>
        <p:cNvGrpSpPr/>
        <p:nvPr/>
      </p:nvGrpSpPr>
      <p:grpSpPr>
        <a:xfrm>
          <a:off x="0" y="0"/>
          <a:ext cx="0" cy="0"/>
          <a:chOff x="0" y="0"/>
          <a:chExt cx="0" cy="0"/>
        </a:xfrm>
      </p:grpSpPr>
      <p:sp>
        <p:nvSpPr>
          <p:cNvPr id="73" name="Shape 73"/>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74" name="Shape 74"/>
          <p:cNvSpPr txBox="1"/>
          <p:nvPr>
            <p:ph idx="1" type="body"/>
          </p:nvPr>
        </p:nvSpPr>
        <p:spPr>
          <a:xfrm rot="5400000">
            <a:off x="2309018" y="-251618"/>
            <a:ext cx="4525963" cy="8229600"/>
          </a:xfrm>
          <a:prstGeom prst="rect">
            <a:avLst/>
          </a:prstGeom>
          <a:noFill/>
          <a:ln>
            <a:noFill/>
          </a:ln>
        </p:spPr>
        <p:txBody>
          <a:bodyPr anchorCtr="0" anchor="t" bIns="91425" lIns="91425" rIns="91425" tIns="91425"/>
          <a:lstStyle>
            <a:lvl1pPr indent="-139700" lvl="0" marL="342900"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107950" lvl="1" marL="742950"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76200" lvl="2" marL="114300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75" name="Shape 75"/>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76" name="Shape 7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77" name="Shape 77"/>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lang="en-GB" sz="1200">
                <a:solidFill>
                  <a:srgbClr val="888888"/>
                </a:solidFill>
                <a:latin typeface="Calibri"/>
                <a:ea typeface="Calibri"/>
                <a:cs typeface="Calibri"/>
                <a:sym typeface="Calibri"/>
              </a:rPr>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vertTitleAndTx">
  <p:cSld name="Vertical Title and Text">
    <p:spTree>
      <p:nvGrpSpPr>
        <p:cNvPr id="78" name="Shape 78"/>
        <p:cNvGrpSpPr/>
        <p:nvPr/>
      </p:nvGrpSpPr>
      <p:grpSpPr>
        <a:xfrm>
          <a:off x="0" y="0"/>
          <a:ext cx="0" cy="0"/>
          <a:chOff x="0" y="0"/>
          <a:chExt cx="0" cy="0"/>
        </a:xfrm>
      </p:grpSpPr>
      <p:sp>
        <p:nvSpPr>
          <p:cNvPr id="79" name="Shape 79"/>
          <p:cNvSpPr txBox="1"/>
          <p:nvPr>
            <p:ph type="title"/>
          </p:nvPr>
        </p:nvSpPr>
        <p:spPr>
          <a:xfrm rot="5400000">
            <a:off x="4732337" y="2171700"/>
            <a:ext cx="5851525" cy="205740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80" name="Shape 80"/>
          <p:cNvSpPr txBox="1"/>
          <p:nvPr>
            <p:ph idx="1" type="body"/>
          </p:nvPr>
        </p:nvSpPr>
        <p:spPr>
          <a:xfrm rot="5400000">
            <a:off x="541337" y="190500"/>
            <a:ext cx="5851525" cy="6019799"/>
          </a:xfrm>
          <a:prstGeom prst="rect">
            <a:avLst/>
          </a:prstGeom>
          <a:noFill/>
          <a:ln>
            <a:noFill/>
          </a:ln>
        </p:spPr>
        <p:txBody>
          <a:bodyPr anchorCtr="0" anchor="t" bIns="91425" lIns="91425" rIns="91425" tIns="91425"/>
          <a:lstStyle>
            <a:lvl1pPr indent="-139700" lvl="0" marL="342900"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107950" lvl="1" marL="742950"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76200" lvl="2" marL="114300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81" name="Shape 81"/>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82" name="Shape 82"/>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83" name="Shape 83"/>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lang="en-GB" sz="1200">
                <a:solidFill>
                  <a:srgbClr val="888888"/>
                </a:solidFill>
                <a:latin typeface="Calibri"/>
                <a:ea typeface="Calibri"/>
                <a:cs typeface="Calibri"/>
                <a:sym typeface="Calibri"/>
              </a:rPr>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sp>
        <p:nvSpPr>
          <p:cNvPr id="10" name="Shape 10"/>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11" name="Shape 11"/>
          <p:cNvSpPr txBox="1"/>
          <p:nvPr>
            <p:ph idx="1" type="body"/>
          </p:nvPr>
        </p:nvSpPr>
        <p:spPr>
          <a:xfrm>
            <a:off x="457200" y="1600200"/>
            <a:ext cx="8229600" cy="4525963"/>
          </a:xfrm>
          <a:prstGeom prst="rect">
            <a:avLst/>
          </a:prstGeom>
          <a:noFill/>
          <a:ln>
            <a:noFill/>
          </a:ln>
        </p:spPr>
        <p:txBody>
          <a:bodyPr anchorCtr="0" anchor="t" bIns="91425" lIns="91425" rIns="91425" tIns="91425"/>
          <a:lstStyle>
            <a:lvl1pPr indent="-139700" lvl="0" marL="342900" marR="0" rtl="0" algn="l">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107950" lvl="1" marL="742950" marR="0" rtl="0" algn="l">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76200" lvl="2" marL="1143000" marR="0" rtl="0" algn="l">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Shape 12"/>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13" name="Shape 1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0" algn="ctr">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14" name="Shape 14"/>
          <p:cNvSpPr txBox="1"/>
          <p:nvPr>
            <p:ph idx="12" type="sldNum"/>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GB" sz="1200" u="none" cap="none" strike="noStrike">
                <a:solidFill>
                  <a:srgbClr val="888888"/>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s://www.heacademy.ac.uk/engagement-through-partnership-students-partners-learning-and-teaching-higher-education"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7" name="Shape 87"/>
        <p:cNvGrpSpPr/>
        <p:nvPr/>
      </p:nvGrpSpPr>
      <p:grpSpPr>
        <a:xfrm>
          <a:off x="0" y="0"/>
          <a:ext cx="0" cy="0"/>
          <a:chOff x="0" y="0"/>
          <a:chExt cx="0" cy="0"/>
        </a:xfrm>
      </p:grpSpPr>
      <p:sp>
        <p:nvSpPr>
          <p:cNvPr id="88" name="Shape 88"/>
          <p:cNvSpPr txBox="1"/>
          <p:nvPr>
            <p:ph type="ctrTitle"/>
          </p:nvPr>
        </p:nvSpPr>
        <p:spPr>
          <a:xfrm>
            <a:off x="685800" y="1066800"/>
            <a:ext cx="7772400" cy="1470024"/>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0" i="0" lang="en-GB" sz="4400" u="none" cap="none" strike="noStrike">
                <a:solidFill>
                  <a:schemeClr val="dk1"/>
                </a:solidFill>
                <a:latin typeface="Calibri"/>
                <a:ea typeface="Calibri"/>
                <a:cs typeface="Calibri"/>
                <a:sym typeface="Calibri"/>
              </a:rPr>
              <a:t>Improving engagement through student partnerships</a:t>
            </a:r>
          </a:p>
        </p:txBody>
      </p:sp>
      <p:sp>
        <p:nvSpPr>
          <p:cNvPr id="89" name="Shape 89"/>
          <p:cNvSpPr txBox="1"/>
          <p:nvPr>
            <p:ph idx="1" type="subTitle"/>
          </p:nvPr>
        </p:nvSpPr>
        <p:spPr>
          <a:xfrm>
            <a:off x="1371600" y="3886200"/>
            <a:ext cx="6400799" cy="1752600"/>
          </a:xfrm>
          <a:prstGeom prst="rect">
            <a:avLst/>
          </a:prstGeom>
          <a:noFill/>
          <a:ln>
            <a:noFill/>
          </a:ln>
        </p:spPr>
        <p:txBody>
          <a:bodyPr anchorCtr="0" anchor="t" bIns="45700" lIns="91425" rIns="91425" tIns="45700">
            <a:noAutofit/>
          </a:bodyPr>
          <a:lstStyle/>
          <a:p>
            <a:pPr indent="0" lvl="0" marL="0" marR="0" rtl="0" algn="ctr">
              <a:spcBef>
                <a:spcPts val="0"/>
              </a:spcBef>
              <a:spcAft>
                <a:spcPts val="0"/>
              </a:spcAft>
              <a:buClr>
                <a:srgbClr val="888888"/>
              </a:buClr>
              <a:buSzPct val="25000"/>
              <a:buFont typeface="Arial"/>
              <a:buNone/>
            </a:pPr>
            <a:r>
              <a:rPr b="0" i="0" lang="en-GB" sz="3200" u="none" cap="none" strike="noStrike">
                <a:solidFill>
                  <a:srgbClr val="888888"/>
                </a:solidFill>
                <a:latin typeface="Calibri"/>
                <a:ea typeface="Calibri"/>
                <a:cs typeface="Calibri"/>
                <a:sym typeface="Calibri"/>
              </a:rPr>
              <a:t>Jill Webb</a:t>
            </a:r>
          </a:p>
          <a:p>
            <a:pPr indent="0" lvl="0" marL="0" marR="0" rtl="0" algn="ctr">
              <a:spcBef>
                <a:spcPts val="640"/>
              </a:spcBef>
              <a:buClr>
                <a:srgbClr val="888888"/>
              </a:buClr>
              <a:buSzPct val="25000"/>
              <a:buFont typeface="Arial"/>
              <a:buNone/>
            </a:pPr>
            <a:r>
              <a:rPr b="0" i="0" lang="en-GB" sz="3200" u="none" cap="none" strike="noStrike">
                <a:solidFill>
                  <a:srgbClr val="888888"/>
                </a:solidFill>
                <a:latin typeface="Calibri"/>
                <a:ea typeface="Calibri"/>
                <a:cs typeface="Calibri"/>
                <a:sym typeface="Calibri"/>
              </a:rPr>
              <a:t>Caroline Chaffer</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 name="Shape 93"/>
        <p:cNvGrpSpPr/>
        <p:nvPr/>
      </p:nvGrpSpPr>
      <p:grpSpPr>
        <a:xfrm>
          <a:off x="0" y="0"/>
          <a:ext cx="0" cy="0"/>
          <a:chOff x="0" y="0"/>
          <a:chExt cx="0" cy="0"/>
        </a:xfrm>
      </p:grpSpPr>
      <p:sp>
        <p:nvSpPr>
          <p:cNvPr id="94" name="Shape 94"/>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0" i="0" lang="en-GB" sz="4400" u="none" cap="none" strike="noStrike">
                <a:solidFill>
                  <a:schemeClr val="dk1"/>
                </a:solidFill>
                <a:latin typeface="Calibri"/>
                <a:ea typeface="Calibri"/>
                <a:cs typeface="Calibri"/>
                <a:sym typeface="Calibri"/>
              </a:rPr>
              <a:t>Agenda</a:t>
            </a:r>
          </a:p>
        </p:txBody>
      </p:sp>
      <p:sp>
        <p:nvSpPr>
          <p:cNvPr id="95" name="Shape 95"/>
          <p:cNvSpPr txBox="1"/>
          <p:nvPr>
            <p:ph idx="1" type="body"/>
          </p:nvPr>
        </p:nvSpPr>
        <p:spPr>
          <a:xfrm>
            <a:off x="457200" y="1600200"/>
            <a:ext cx="8229600" cy="4525963"/>
          </a:xfrm>
          <a:prstGeom prst="rect">
            <a:avLst/>
          </a:prstGeom>
          <a:noFill/>
          <a:ln>
            <a:noFill/>
          </a:ln>
        </p:spPr>
        <p:txBody>
          <a:bodyPr anchorCtr="0" anchor="t" bIns="45700" lIns="91425" rIns="91425" tIns="45700">
            <a:noAutofit/>
          </a:bodyPr>
          <a:lstStyle/>
          <a:p>
            <a:pPr indent="-342900" lvl="0" marL="342900" marR="0" rtl="0" algn="l">
              <a:spcBef>
                <a:spcPts val="0"/>
              </a:spcBef>
              <a:spcAft>
                <a:spcPts val="0"/>
              </a:spcAft>
              <a:buClr>
                <a:schemeClr val="dk1"/>
              </a:buClr>
              <a:buSzPct val="100000"/>
              <a:buFont typeface="Arial"/>
              <a:buChar char="•"/>
            </a:pPr>
            <a:r>
              <a:rPr b="0" i="0" lang="en-GB" sz="3200" u="none" cap="none" strike="noStrike">
                <a:solidFill>
                  <a:schemeClr val="dk1"/>
                </a:solidFill>
                <a:latin typeface="Calibri"/>
                <a:ea typeface="Calibri"/>
                <a:cs typeface="Calibri"/>
                <a:sym typeface="Calibri"/>
              </a:rPr>
              <a:t>Our challenges</a:t>
            </a:r>
          </a:p>
          <a:p>
            <a:pPr indent="-342900" lvl="0" marL="342900" marR="0" rtl="0" algn="l">
              <a:spcBef>
                <a:spcPts val="640"/>
              </a:spcBef>
              <a:spcAft>
                <a:spcPts val="0"/>
              </a:spcAft>
              <a:buClr>
                <a:schemeClr val="dk1"/>
              </a:buClr>
              <a:buSzPct val="100000"/>
              <a:buFont typeface="Arial"/>
              <a:buChar char="•"/>
            </a:pPr>
            <a:r>
              <a:rPr b="0" i="0" lang="en-GB" sz="3200" u="none" cap="none" strike="noStrike">
                <a:solidFill>
                  <a:schemeClr val="dk1"/>
                </a:solidFill>
                <a:latin typeface="Calibri"/>
                <a:ea typeface="Calibri"/>
                <a:cs typeface="Calibri"/>
                <a:sym typeface="Calibri"/>
              </a:rPr>
              <a:t>Partnership model</a:t>
            </a:r>
          </a:p>
          <a:p>
            <a:pPr indent="-342900" lvl="0" marL="342900" marR="0" rtl="0" algn="l">
              <a:spcBef>
                <a:spcPts val="640"/>
              </a:spcBef>
              <a:spcAft>
                <a:spcPts val="0"/>
              </a:spcAft>
              <a:buClr>
                <a:schemeClr val="dk1"/>
              </a:buClr>
              <a:buSzPct val="100000"/>
              <a:buFont typeface="Arial"/>
              <a:buChar char="•"/>
            </a:pPr>
            <a:r>
              <a:rPr b="0" i="0" lang="en-GB" sz="3200" u="none" cap="none" strike="noStrike">
                <a:solidFill>
                  <a:schemeClr val="dk1"/>
                </a:solidFill>
                <a:latin typeface="Calibri"/>
                <a:ea typeface="Calibri"/>
                <a:cs typeface="Calibri"/>
                <a:sym typeface="Calibri"/>
              </a:rPr>
              <a:t>Examples from practice</a:t>
            </a:r>
          </a:p>
          <a:p>
            <a:pPr indent="-342900" lvl="0" marL="342900" marR="0" rtl="0" algn="l">
              <a:spcBef>
                <a:spcPts val="640"/>
              </a:spcBef>
              <a:spcAft>
                <a:spcPts val="0"/>
              </a:spcAft>
              <a:buClr>
                <a:schemeClr val="dk1"/>
              </a:buClr>
              <a:buSzPct val="100000"/>
              <a:buFont typeface="Arial"/>
              <a:buChar char="•"/>
            </a:pPr>
            <a:r>
              <a:rPr b="0" i="0" lang="en-GB" sz="3200" u="none" cap="none" strike="noStrike">
                <a:solidFill>
                  <a:schemeClr val="dk1"/>
                </a:solidFill>
                <a:latin typeface="Calibri"/>
                <a:ea typeface="Calibri"/>
                <a:cs typeface="Calibri"/>
                <a:sym typeface="Calibri"/>
              </a:rPr>
              <a:t>Share experience and expertise </a:t>
            </a:r>
          </a:p>
          <a:p>
            <a:pPr indent="-342900" lvl="0" marL="342900" marR="0" rtl="0" algn="l">
              <a:spcBef>
                <a:spcPts val="640"/>
              </a:spcBef>
              <a:spcAft>
                <a:spcPts val="0"/>
              </a:spcAft>
              <a:buClr>
                <a:schemeClr val="dk1"/>
              </a:buClr>
              <a:buSzPct val="100000"/>
              <a:buFont typeface="Arial"/>
              <a:buChar char="•"/>
            </a:pPr>
            <a:r>
              <a:rPr b="0" i="0" lang="en-GB" sz="3200" u="none" cap="none" strike="noStrike">
                <a:solidFill>
                  <a:schemeClr val="dk1"/>
                </a:solidFill>
                <a:latin typeface="Calibri"/>
                <a:ea typeface="Calibri"/>
                <a:cs typeface="Calibri"/>
                <a:sym typeface="Calibri"/>
              </a:rPr>
              <a:t>Our experience</a:t>
            </a:r>
          </a:p>
          <a:p>
            <a:pPr indent="-342900" lvl="0" marL="342900" marR="0" rtl="0" algn="l">
              <a:spcBef>
                <a:spcPts val="640"/>
              </a:spcBef>
              <a:spcAft>
                <a:spcPts val="0"/>
              </a:spcAft>
              <a:buClr>
                <a:schemeClr val="dk1"/>
              </a:buClr>
              <a:buSzPct val="100000"/>
              <a:buFont typeface="Arial"/>
              <a:buChar char="•"/>
            </a:pPr>
            <a:r>
              <a:rPr b="0" i="0" lang="en-GB" sz="3200" u="none" cap="none" strike="noStrike">
                <a:solidFill>
                  <a:schemeClr val="dk1"/>
                </a:solidFill>
                <a:latin typeface="Calibri"/>
                <a:ea typeface="Calibri"/>
                <a:cs typeface="Calibri"/>
                <a:sym typeface="Calibri"/>
              </a:rPr>
              <a:t>Planning for the future</a:t>
            </a:r>
          </a:p>
          <a:p>
            <a:pPr indent="-342900" lvl="0" marL="342900" marR="0" rtl="0" algn="l">
              <a:spcBef>
                <a:spcPts val="640"/>
              </a:spcBef>
              <a:spcAft>
                <a:spcPts val="0"/>
              </a:spcAft>
              <a:buClr>
                <a:schemeClr val="dk1"/>
              </a:buClr>
              <a:buSzPct val="100000"/>
              <a:buFont typeface="Arial"/>
              <a:buChar char="•"/>
            </a:pPr>
            <a:r>
              <a:rPr b="0" i="0" lang="en-GB" sz="3200" u="none" cap="none" strike="noStrike">
                <a:solidFill>
                  <a:schemeClr val="dk1"/>
                </a:solidFill>
                <a:latin typeface="Calibri"/>
                <a:ea typeface="Calibri"/>
                <a:cs typeface="Calibri"/>
                <a:sym typeface="Calibri"/>
              </a:rPr>
              <a:t>Challenges, limitations &amp; solutions</a:t>
            </a:r>
          </a:p>
          <a:p>
            <a:pPr indent="0" lvl="0" marL="0" marR="0" rtl="0" algn="l">
              <a:spcBef>
                <a:spcPts val="640"/>
              </a:spcBef>
              <a:spcAft>
                <a:spcPts val="0"/>
              </a:spcAft>
              <a:buClr>
                <a:schemeClr val="dk1"/>
              </a:buClr>
              <a:buSzPct val="25000"/>
              <a:buFont typeface="Arial"/>
              <a:buNone/>
            </a:pPr>
            <a:r>
              <a:t/>
            </a:r>
            <a:endParaRPr b="0" i="0" sz="3200" u="none" cap="none" strike="noStrike">
              <a:solidFill>
                <a:schemeClr val="dk1"/>
              </a:solidFill>
              <a:latin typeface="Calibri"/>
              <a:ea typeface="Calibri"/>
              <a:cs typeface="Calibri"/>
              <a:sym typeface="Calibri"/>
            </a:endParaRPr>
          </a:p>
          <a:p>
            <a:pPr indent="-342900" lvl="0" marL="342900" marR="0" rtl="0" algn="l">
              <a:spcBef>
                <a:spcPts val="640"/>
              </a:spcBef>
              <a:buClr>
                <a:schemeClr val="dk1"/>
              </a:buClr>
              <a:buSzPct val="100000"/>
              <a:buFont typeface="Arial"/>
              <a:buNone/>
            </a:pPr>
            <a:r>
              <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0" name="Shape 100"/>
        <p:cNvGrpSpPr/>
        <p:nvPr/>
      </p:nvGrpSpPr>
      <p:grpSpPr>
        <a:xfrm>
          <a:off x="0" y="0"/>
          <a:ext cx="0" cy="0"/>
          <a:chOff x="0" y="0"/>
          <a:chExt cx="0" cy="0"/>
        </a:xfrm>
      </p:grpSpPr>
      <p:sp>
        <p:nvSpPr>
          <p:cNvPr id="101" name="Shape 101"/>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0" i="0" lang="en-GB" sz="4400" u="none" cap="none" strike="noStrike">
                <a:solidFill>
                  <a:schemeClr val="dk1"/>
                </a:solidFill>
                <a:latin typeface="Calibri"/>
                <a:ea typeface="Calibri"/>
                <a:cs typeface="Calibri"/>
                <a:sym typeface="Calibri"/>
              </a:rPr>
              <a:t>The Problem</a:t>
            </a:r>
          </a:p>
        </p:txBody>
      </p:sp>
      <p:sp>
        <p:nvSpPr>
          <p:cNvPr id="102" name="Shape 102"/>
          <p:cNvSpPr txBox="1"/>
          <p:nvPr>
            <p:ph idx="1" type="body"/>
          </p:nvPr>
        </p:nvSpPr>
        <p:spPr>
          <a:xfrm>
            <a:off x="457200" y="1600200"/>
            <a:ext cx="8229600" cy="4525963"/>
          </a:xfrm>
          <a:prstGeom prst="rect">
            <a:avLst/>
          </a:prstGeom>
          <a:noFill/>
          <a:ln>
            <a:noFill/>
          </a:ln>
        </p:spPr>
        <p:txBody>
          <a:bodyPr anchorCtr="0" anchor="t" bIns="45700" lIns="91425" rIns="91425" tIns="45700">
            <a:noAutofit/>
          </a:bodyPr>
          <a:lstStyle/>
          <a:p>
            <a:pPr indent="-342900" lvl="0" marL="342900" marR="0" rtl="0" algn="l">
              <a:spcBef>
                <a:spcPts val="0"/>
              </a:spcBef>
              <a:spcAft>
                <a:spcPts val="0"/>
              </a:spcAft>
              <a:buClr>
                <a:schemeClr val="dk1"/>
              </a:buClr>
              <a:buSzPct val="100000"/>
              <a:buFont typeface="Arial"/>
              <a:buChar char="•"/>
            </a:pPr>
            <a:r>
              <a:rPr b="0" i="0" lang="en-GB" sz="3200" u="none" cap="none" strike="noStrike">
                <a:solidFill>
                  <a:schemeClr val="dk1"/>
                </a:solidFill>
                <a:latin typeface="Calibri"/>
                <a:ea typeface="Calibri"/>
                <a:cs typeface="Calibri"/>
                <a:sym typeface="Calibri"/>
              </a:rPr>
              <a:t>Final year module where engagement is an issue</a:t>
            </a:r>
          </a:p>
          <a:p>
            <a:pPr indent="-342900" lvl="0" marL="342900" marR="0" rtl="0" algn="l">
              <a:spcBef>
                <a:spcPts val="640"/>
              </a:spcBef>
              <a:spcAft>
                <a:spcPts val="0"/>
              </a:spcAft>
              <a:buClr>
                <a:schemeClr val="dk1"/>
              </a:buClr>
              <a:buSzPct val="100000"/>
              <a:buFont typeface="Arial"/>
              <a:buChar char="•"/>
            </a:pPr>
            <a:r>
              <a:rPr b="0" i="0" lang="en-GB" sz="3200" u="none" cap="none" strike="noStrike">
                <a:solidFill>
                  <a:schemeClr val="dk1"/>
                </a:solidFill>
                <a:latin typeface="Calibri"/>
                <a:ea typeface="Calibri"/>
                <a:cs typeface="Calibri"/>
                <a:sym typeface="Calibri"/>
              </a:rPr>
              <a:t>Requires a critical approach</a:t>
            </a:r>
          </a:p>
          <a:p>
            <a:pPr indent="-342900" lvl="0" marL="342900" marR="0" rtl="0" algn="l">
              <a:spcBef>
                <a:spcPts val="640"/>
              </a:spcBef>
              <a:spcAft>
                <a:spcPts val="0"/>
              </a:spcAft>
              <a:buClr>
                <a:schemeClr val="dk1"/>
              </a:buClr>
              <a:buSzPct val="100000"/>
              <a:buFont typeface="Arial"/>
              <a:buChar char="•"/>
            </a:pPr>
            <a:r>
              <a:rPr b="0" i="0" lang="en-GB" sz="3200" u="none" cap="none" strike="noStrike">
                <a:solidFill>
                  <a:schemeClr val="dk1"/>
                </a:solidFill>
                <a:latin typeface="Calibri"/>
                <a:ea typeface="Calibri"/>
                <a:cs typeface="Calibri"/>
                <a:sym typeface="Calibri"/>
              </a:rPr>
              <a:t>Feedback good</a:t>
            </a:r>
          </a:p>
          <a:p>
            <a:pPr indent="-342900" lvl="0" marL="342900" marR="0" rtl="0" algn="l">
              <a:spcBef>
                <a:spcPts val="640"/>
              </a:spcBef>
              <a:spcAft>
                <a:spcPts val="0"/>
              </a:spcAft>
              <a:buClr>
                <a:schemeClr val="dk1"/>
              </a:buClr>
              <a:buSzPct val="100000"/>
              <a:buFont typeface="Arial"/>
              <a:buChar char="•"/>
            </a:pPr>
            <a:r>
              <a:rPr b="0" i="0" lang="en-GB" sz="3200" u="none" cap="none" strike="noStrike">
                <a:solidFill>
                  <a:schemeClr val="dk1"/>
                </a:solidFill>
                <a:latin typeface="Calibri"/>
                <a:ea typeface="Calibri"/>
                <a:cs typeface="Calibri"/>
                <a:sym typeface="Calibri"/>
              </a:rPr>
              <a:t>Average mark 55%-60%</a:t>
            </a:r>
          </a:p>
          <a:p>
            <a:pPr indent="-342900" lvl="0" marL="342900" marR="0" rtl="0" algn="l">
              <a:spcBef>
                <a:spcPts val="640"/>
              </a:spcBef>
              <a:buClr>
                <a:schemeClr val="dk1"/>
              </a:buClr>
              <a:buSzPct val="100000"/>
              <a:buFont typeface="Arial"/>
              <a:buChar char="•"/>
            </a:pPr>
            <a:r>
              <a:rPr b="0" i="0" lang="en-GB" sz="3200" u="none" cap="none" strike="noStrike">
                <a:solidFill>
                  <a:schemeClr val="dk1"/>
                </a:solidFill>
                <a:latin typeface="Calibri"/>
                <a:ea typeface="Calibri"/>
                <a:cs typeface="Calibri"/>
                <a:sym typeface="Calibri"/>
              </a:rPr>
              <a:t>Some excellent marks but too many students ‘stuck’ at 3</a:t>
            </a:r>
            <a:r>
              <a:rPr b="0" baseline="30000" i="0" lang="en-GB" sz="3200" u="none" cap="none" strike="noStrike">
                <a:solidFill>
                  <a:schemeClr val="dk1"/>
                </a:solidFill>
                <a:latin typeface="Calibri"/>
                <a:ea typeface="Calibri"/>
                <a:cs typeface="Calibri"/>
                <a:sym typeface="Calibri"/>
              </a:rPr>
              <a:t>rd</a:t>
            </a:r>
            <a:r>
              <a:rPr b="0" i="0" lang="en-GB" sz="3200" u="none" cap="none" strike="noStrike">
                <a:solidFill>
                  <a:schemeClr val="dk1"/>
                </a:solidFill>
                <a:latin typeface="Calibri"/>
                <a:ea typeface="Calibri"/>
                <a:cs typeface="Calibri"/>
                <a:sym typeface="Calibri"/>
              </a:rPr>
              <a:t> and 2:2</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7" name="Shape 107"/>
        <p:cNvGrpSpPr/>
        <p:nvPr/>
      </p:nvGrpSpPr>
      <p:grpSpPr>
        <a:xfrm>
          <a:off x="0" y="0"/>
          <a:ext cx="0" cy="0"/>
          <a:chOff x="0" y="0"/>
          <a:chExt cx="0" cy="0"/>
        </a:xfrm>
      </p:grpSpPr>
      <p:sp>
        <p:nvSpPr>
          <p:cNvPr id="108" name="Shape 108"/>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0" i="0" lang="en-GB" sz="4400" u="none" cap="none" strike="noStrike">
                <a:solidFill>
                  <a:schemeClr val="dk1"/>
                </a:solidFill>
                <a:latin typeface="Calibri"/>
                <a:ea typeface="Calibri"/>
                <a:cs typeface="Calibri"/>
                <a:sym typeface="Calibri"/>
              </a:rPr>
              <a:t>Student Partnerships</a:t>
            </a:r>
          </a:p>
        </p:txBody>
      </p:sp>
      <p:sp>
        <p:nvSpPr>
          <p:cNvPr id="109" name="Shape 109"/>
          <p:cNvSpPr txBox="1"/>
          <p:nvPr>
            <p:ph idx="1" type="body"/>
          </p:nvPr>
        </p:nvSpPr>
        <p:spPr>
          <a:xfrm>
            <a:off x="457200" y="1219200"/>
            <a:ext cx="8229600" cy="4525963"/>
          </a:xfrm>
          <a:prstGeom prst="rect">
            <a:avLst/>
          </a:prstGeom>
          <a:noFill/>
          <a:ln>
            <a:noFill/>
          </a:ln>
        </p:spPr>
        <p:txBody>
          <a:bodyPr anchorCtr="0" anchor="t" bIns="45700" lIns="91425" rIns="91425" tIns="45700">
            <a:noAutofit/>
          </a:bodyPr>
          <a:lstStyle/>
          <a:p>
            <a:pPr indent="-342900" lvl="0" marL="342900" marR="0" rtl="0" algn="l">
              <a:spcBef>
                <a:spcPts val="0"/>
              </a:spcBef>
              <a:spcAft>
                <a:spcPts val="0"/>
              </a:spcAft>
              <a:buClr>
                <a:schemeClr val="dk1"/>
              </a:buClr>
              <a:buSzPct val="100000"/>
              <a:buFont typeface="Arial"/>
              <a:buNone/>
            </a:pPr>
            <a:r>
              <a:t/>
            </a:r>
            <a:endParaRPr b="0" i="0" sz="3200" u="none" cap="none" strike="noStrike">
              <a:solidFill>
                <a:schemeClr val="dk1"/>
              </a:solidFill>
              <a:latin typeface="Calibri"/>
              <a:ea typeface="Calibri"/>
              <a:cs typeface="Calibri"/>
              <a:sym typeface="Calibri"/>
            </a:endParaRPr>
          </a:p>
          <a:p>
            <a:pPr indent="0" lvl="0" marL="0" marR="0" rtl="0" algn="l">
              <a:spcBef>
                <a:spcPts val="640"/>
              </a:spcBef>
              <a:buClr>
                <a:schemeClr val="dk1"/>
              </a:buClr>
              <a:buSzPct val="25000"/>
              <a:buFont typeface="Arial"/>
              <a:buNone/>
            </a:pPr>
            <a:r>
              <a:rPr b="0" i="0" lang="en-GB" sz="3200" u="none" cap="none" strike="noStrike">
                <a:solidFill>
                  <a:schemeClr val="dk1"/>
                </a:solidFill>
                <a:latin typeface="Calibri"/>
                <a:ea typeface="Calibri"/>
                <a:cs typeface="Calibri"/>
                <a:sym typeface="Calibri"/>
              </a:rPr>
              <a:t>“ collaborative, reciprocal process through which all participants have the opportunity to contribute equally, although not necessarily in the same ways, to curricular or pedagogical conceptualisation, decision making, implementation, investigation, or analysis “ (</a:t>
            </a:r>
            <a:r>
              <a:rPr b="0" i="1" lang="en-GB" sz="2800" u="none" cap="none" strike="noStrike">
                <a:solidFill>
                  <a:schemeClr val="dk1"/>
                </a:solidFill>
                <a:latin typeface="Calibri"/>
                <a:ea typeface="Calibri"/>
                <a:cs typeface="Calibri"/>
                <a:sym typeface="Calibri"/>
              </a:rPr>
              <a:t>Cook-Sather, Bovill and Felton, 2014, 6</a:t>
            </a:r>
            <a:r>
              <a:rPr b="0" i="0" lang="en-GB" sz="3200" u="none" cap="none" strike="noStrike">
                <a:solidFill>
                  <a:schemeClr val="dk1"/>
                </a:solidFill>
                <a:latin typeface="Calibri"/>
                <a:ea typeface="Calibri"/>
                <a:cs typeface="Calibri"/>
                <a:sym typeface="Calibri"/>
              </a:rPr>
              <a:t>)</a:t>
            </a: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 name="Shape 114"/>
        <p:cNvGrpSpPr/>
        <p:nvPr/>
      </p:nvGrpSpPr>
      <p:grpSpPr>
        <a:xfrm>
          <a:off x="0" y="0"/>
          <a:ext cx="0" cy="0"/>
          <a:chOff x="0" y="0"/>
          <a:chExt cx="0" cy="0"/>
        </a:xfrm>
      </p:grpSpPr>
      <p:sp>
        <p:nvSpPr>
          <p:cNvPr id="115" name="Shape 115"/>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0" i="0" lang="en-GB" sz="4400" u="none" cap="none" strike="noStrike">
                <a:solidFill>
                  <a:schemeClr val="dk1"/>
                </a:solidFill>
                <a:latin typeface="Calibri"/>
                <a:ea typeface="Calibri"/>
                <a:cs typeface="Calibri"/>
                <a:sym typeface="Calibri"/>
              </a:rPr>
              <a:t>Student Partnerships</a:t>
            </a:r>
          </a:p>
        </p:txBody>
      </p:sp>
      <p:sp>
        <p:nvSpPr>
          <p:cNvPr id="116" name="Shape 116"/>
          <p:cNvSpPr txBox="1"/>
          <p:nvPr>
            <p:ph idx="1" type="body"/>
          </p:nvPr>
        </p:nvSpPr>
        <p:spPr>
          <a:xfrm>
            <a:off x="457200" y="1219200"/>
            <a:ext cx="8229600" cy="4525963"/>
          </a:xfrm>
          <a:prstGeom prst="rect">
            <a:avLst/>
          </a:prstGeom>
          <a:noFill/>
          <a:ln>
            <a:noFill/>
          </a:ln>
        </p:spPr>
        <p:txBody>
          <a:bodyPr anchorCtr="0" anchor="t" bIns="45700" lIns="91425" rIns="91425" tIns="45700">
            <a:noAutofit/>
          </a:bodyPr>
          <a:lstStyle/>
          <a:p>
            <a:pPr indent="-342900" lvl="0" marL="342900" marR="0" rtl="0" algn="l">
              <a:spcBef>
                <a:spcPts val="0"/>
              </a:spcBef>
              <a:spcAft>
                <a:spcPts val="0"/>
              </a:spcAft>
              <a:buClr>
                <a:schemeClr val="dk1"/>
              </a:buClr>
              <a:buSzPct val="100000"/>
              <a:buFont typeface="Arial"/>
              <a:buNone/>
            </a:pPr>
            <a:r>
              <a:t/>
            </a:r>
            <a:endParaRPr b="0" i="0" sz="3200" u="none" cap="none" strike="noStrike">
              <a:solidFill>
                <a:schemeClr val="dk1"/>
              </a:solidFill>
              <a:latin typeface="Calibri"/>
              <a:ea typeface="Calibri"/>
              <a:cs typeface="Calibri"/>
              <a:sym typeface="Calibri"/>
            </a:endParaRPr>
          </a:p>
          <a:p>
            <a:pPr indent="0" lvl="0" marL="0" marR="0" rtl="0" algn="l">
              <a:spcBef>
                <a:spcPts val="640"/>
              </a:spcBef>
              <a:buClr>
                <a:schemeClr val="dk1"/>
              </a:buClr>
              <a:buSzPct val="25000"/>
              <a:buFont typeface="Arial"/>
              <a:buNone/>
            </a:pPr>
            <a:r>
              <a:rPr b="0" i="0" lang="en-GB" sz="3200" u="none" cap="none" strike="noStrike">
                <a:solidFill>
                  <a:schemeClr val="dk1"/>
                </a:solidFill>
                <a:latin typeface="Calibri"/>
                <a:ea typeface="Calibri"/>
                <a:cs typeface="Calibri"/>
                <a:sym typeface="Calibri"/>
              </a:rPr>
              <a:t>“ </a:t>
            </a:r>
            <a:r>
              <a:rPr b="1" i="0" lang="en-GB" sz="3200" u="none" cap="none" strike="noStrike">
                <a:solidFill>
                  <a:schemeClr val="dk1"/>
                </a:solidFill>
                <a:latin typeface="Calibri"/>
                <a:ea typeface="Calibri"/>
                <a:cs typeface="Calibri"/>
                <a:sym typeface="Calibri"/>
              </a:rPr>
              <a:t>collaborative,</a:t>
            </a:r>
            <a:r>
              <a:rPr b="0" i="0" lang="en-GB" sz="3200" u="none" cap="none" strike="noStrike">
                <a:solidFill>
                  <a:schemeClr val="dk1"/>
                </a:solidFill>
                <a:latin typeface="Calibri"/>
                <a:ea typeface="Calibri"/>
                <a:cs typeface="Calibri"/>
                <a:sym typeface="Calibri"/>
              </a:rPr>
              <a:t> reciprocal process through which all participants have the opportunity to contribute equally, although not necessarily in the same ways, </a:t>
            </a:r>
            <a:r>
              <a:rPr b="1" i="0" lang="en-GB" sz="3200" u="none" cap="none" strike="noStrike">
                <a:solidFill>
                  <a:schemeClr val="dk1"/>
                </a:solidFill>
                <a:latin typeface="Calibri"/>
                <a:ea typeface="Calibri"/>
                <a:cs typeface="Calibri"/>
                <a:sym typeface="Calibri"/>
              </a:rPr>
              <a:t>to curricular or pedagogical conceptualisation, decision making, implementation, investigation, or analysis </a:t>
            </a:r>
            <a:r>
              <a:rPr b="0" i="0" lang="en-GB" sz="3200" u="none" cap="none" strike="noStrike">
                <a:solidFill>
                  <a:schemeClr val="dk1"/>
                </a:solidFill>
                <a:latin typeface="Calibri"/>
                <a:ea typeface="Calibri"/>
                <a:cs typeface="Calibri"/>
                <a:sym typeface="Calibri"/>
              </a:rPr>
              <a:t>“ (</a:t>
            </a:r>
            <a:r>
              <a:rPr b="0" i="1" lang="en-GB" sz="2800" u="none" cap="none" strike="noStrike">
                <a:solidFill>
                  <a:schemeClr val="dk1"/>
                </a:solidFill>
                <a:latin typeface="Calibri"/>
                <a:ea typeface="Calibri"/>
                <a:cs typeface="Calibri"/>
                <a:sym typeface="Calibri"/>
              </a:rPr>
              <a:t>Cook-Sather, Bovill and Felton, 2014, 6</a:t>
            </a:r>
            <a:r>
              <a:rPr b="0" i="0" lang="en-GB" sz="3200" u="none" cap="none" strike="noStrike">
                <a:solidFill>
                  <a:schemeClr val="dk1"/>
                </a:solidFill>
                <a:latin typeface="Calibri"/>
                <a:ea typeface="Calibri"/>
                <a:cs typeface="Calibri"/>
                <a:sym typeface="Calibri"/>
              </a:rPr>
              <a:t>)</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1" name="Shape 121"/>
        <p:cNvGrpSpPr/>
        <p:nvPr/>
      </p:nvGrpSpPr>
      <p:grpSpPr>
        <a:xfrm>
          <a:off x="0" y="0"/>
          <a:ext cx="0" cy="0"/>
          <a:chOff x="0" y="0"/>
          <a:chExt cx="0" cy="0"/>
        </a:xfrm>
      </p:grpSpPr>
      <p:sp>
        <p:nvSpPr>
          <p:cNvPr id="122" name="Shape 122"/>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0" i="0" lang="en-GB" sz="3959" u="none" cap="none" strike="noStrike">
                <a:solidFill>
                  <a:schemeClr val="dk1"/>
                </a:solidFill>
                <a:latin typeface="Calibri"/>
                <a:ea typeface="Calibri"/>
                <a:cs typeface="Calibri"/>
                <a:sym typeface="Calibri"/>
              </a:rPr>
              <a:t>Ways of engaging students as partners in HE</a:t>
            </a:r>
          </a:p>
        </p:txBody>
      </p:sp>
      <p:pic>
        <p:nvPicPr>
          <p:cNvPr id="123" name="Shape 123"/>
          <p:cNvPicPr preferRelativeResize="0"/>
          <p:nvPr>
            <p:ph idx="1" type="body"/>
          </p:nvPr>
        </p:nvPicPr>
        <p:blipFill rotWithShape="1">
          <a:blip r:embed="rId3">
            <a:alphaModFix/>
          </a:blip>
          <a:srcRect b="0" l="0" r="0" t="0"/>
          <a:stretch/>
        </p:blipFill>
        <p:spPr>
          <a:xfrm>
            <a:off x="1905000" y="1447800"/>
            <a:ext cx="4927207" cy="4800600"/>
          </a:xfrm>
          <a:prstGeom prst="rect">
            <a:avLst/>
          </a:prstGeom>
          <a:noFill/>
          <a:ln>
            <a:noFill/>
          </a:ln>
        </p:spPr>
      </p:pic>
      <p:sp>
        <p:nvSpPr>
          <p:cNvPr id="124" name="Shape 124"/>
          <p:cNvSpPr txBox="1"/>
          <p:nvPr/>
        </p:nvSpPr>
        <p:spPr>
          <a:xfrm>
            <a:off x="5486400" y="5802867"/>
            <a:ext cx="3304109" cy="369332"/>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0" i="0" lang="en-GB" sz="1100" u="none" cap="none" strike="noStrike">
                <a:solidFill>
                  <a:schemeClr val="dk1"/>
                </a:solidFill>
                <a:latin typeface="Calibri"/>
                <a:ea typeface="Calibri"/>
                <a:cs typeface="Calibri"/>
                <a:sym typeface="Calibri"/>
              </a:rPr>
              <a:t>Source: Healey, M. , Flint, A. and Harrington, K. (2014</a:t>
            </a:r>
            <a:r>
              <a:rPr b="0" i="0" lang="en-GB" sz="1800" u="none" cap="none" strike="noStrike">
                <a:solidFill>
                  <a:schemeClr val="dk1"/>
                </a:solidFill>
                <a:latin typeface="Calibri"/>
                <a:ea typeface="Calibri"/>
                <a:cs typeface="Calibri"/>
                <a:sym typeface="Calibri"/>
              </a:rPr>
              <a:t>)</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9" name="Shape 129"/>
        <p:cNvGrpSpPr/>
        <p:nvPr/>
      </p:nvGrpSpPr>
      <p:grpSpPr>
        <a:xfrm>
          <a:off x="0" y="0"/>
          <a:ext cx="0" cy="0"/>
          <a:chOff x="0" y="0"/>
          <a:chExt cx="0" cy="0"/>
        </a:xfrm>
      </p:grpSpPr>
      <p:sp>
        <p:nvSpPr>
          <p:cNvPr id="130" name="Shape 130"/>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0" i="0" lang="en-GB" sz="3959" u="none" cap="none" strike="noStrike">
                <a:solidFill>
                  <a:schemeClr val="dk1"/>
                </a:solidFill>
                <a:latin typeface="Calibri"/>
                <a:ea typeface="Calibri"/>
                <a:cs typeface="Calibri"/>
                <a:sym typeface="Calibri"/>
              </a:rPr>
              <a:t>Ways of engaging students as partners in HE</a:t>
            </a:r>
          </a:p>
        </p:txBody>
      </p:sp>
      <p:sp>
        <p:nvSpPr>
          <p:cNvPr id="131" name="Shape 131"/>
          <p:cNvSpPr txBox="1"/>
          <p:nvPr>
            <p:ph idx="1" type="body"/>
          </p:nvPr>
        </p:nvSpPr>
        <p:spPr>
          <a:xfrm>
            <a:off x="457200" y="1600200"/>
            <a:ext cx="8229600" cy="4525963"/>
          </a:xfrm>
          <a:prstGeom prst="rect">
            <a:avLst/>
          </a:prstGeom>
          <a:noFill/>
          <a:ln>
            <a:noFill/>
          </a:ln>
        </p:spPr>
        <p:txBody>
          <a:bodyPr anchorCtr="0" anchor="t" bIns="45700" lIns="91425" rIns="91425" tIns="45700">
            <a:noAutofit/>
          </a:bodyPr>
          <a:lstStyle/>
          <a:p>
            <a:pPr indent="0" lvl="0" marL="0" marR="0" rtl="0" algn="l">
              <a:spcBef>
                <a:spcPts val="0"/>
              </a:spcBef>
              <a:spcAft>
                <a:spcPts val="0"/>
              </a:spcAft>
              <a:buClr>
                <a:schemeClr val="dk1"/>
              </a:buClr>
              <a:buSzPct val="25000"/>
              <a:buFont typeface="Arial"/>
              <a:buNone/>
            </a:pPr>
            <a:r>
              <a:rPr b="0" i="0" lang="en-GB" sz="3200" u="none" cap="none" strike="noStrike">
                <a:solidFill>
                  <a:schemeClr val="dk1"/>
                </a:solidFill>
                <a:latin typeface="Calibri"/>
                <a:ea typeface="Calibri"/>
                <a:cs typeface="Calibri"/>
                <a:sym typeface="Calibri"/>
              </a:rPr>
              <a:t>Learning teaching and assessment – </a:t>
            </a:r>
            <a:r>
              <a:rPr b="0" i="1" lang="en-GB" sz="2800" u="none" cap="none" strike="noStrike">
                <a:solidFill>
                  <a:schemeClr val="dk1"/>
                </a:solidFill>
                <a:latin typeface="Calibri"/>
                <a:ea typeface="Calibri"/>
                <a:cs typeface="Calibri"/>
                <a:sym typeface="Calibri"/>
              </a:rPr>
              <a:t>active participants</a:t>
            </a:r>
          </a:p>
          <a:p>
            <a:pPr indent="-285750" lvl="1" marL="742950" marR="0" rtl="0" algn="l">
              <a:spcBef>
                <a:spcPts val="560"/>
              </a:spcBef>
              <a:spcAft>
                <a:spcPts val="0"/>
              </a:spcAft>
              <a:buClr>
                <a:schemeClr val="dk1"/>
              </a:buClr>
              <a:buSzPct val="100000"/>
              <a:buFont typeface="Arial"/>
              <a:buChar char="–"/>
            </a:pPr>
            <a:r>
              <a:rPr b="0" i="0" lang="en-GB" sz="2800" u="none" cap="none" strike="noStrike">
                <a:solidFill>
                  <a:schemeClr val="dk1"/>
                </a:solidFill>
                <a:latin typeface="Calibri"/>
                <a:ea typeface="Calibri"/>
                <a:cs typeface="Calibri"/>
                <a:sym typeface="Calibri"/>
              </a:rPr>
              <a:t>Students are teachers and assessors in the learning process</a:t>
            </a:r>
          </a:p>
          <a:p>
            <a:pPr indent="-285750" lvl="1" marL="742950" marR="0" rtl="0" algn="l">
              <a:spcBef>
                <a:spcPts val="560"/>
              </a:spcBef>
              <a:spcAft>
                <a:spcPts val="0"/>
              </a:spcAft>
              <a:buClr>
                <a:schemeClr val="dk1"/>
              </a:buClr>
              <a:buSzPct val="100000"/>
              <a:buFont typeface="Arial"/>
              <a:buChar char="–"/>
            </a:pPr>
            <a:r>
              <a:rPr b="0" i="0" lang="en-GB" sz="2800" u="none" cap="none" strike="noStrike">
                <a:solidFill>
                  <a:schemeClr val="dk1"/>
                </a:solidFill>
                <a:latin typeface="Calibri"/>
                <a:ea typeface="Calibri"/>
                <a:cs typeface="Calibri"/>
                <a:sym typeface="Calibri"/>
              </a:rPr>
              <a:t>Flipped classrooms</a:t>
            </a:r>
          </a:p>
          <a:p>
            <a:pPr indent="-285750" lvl="1" marL="742950" marR="0" rtl="0" algn="l">
              <a:spcBef>
                <a:spcPts val="560"/>
              </a:spcBef>
              <a:spcAft>
                <a:spcPts val="0"/>
              </a:spcAft>
              <a:buClr>
                <a:schemeClr val="dk1"/>
              </a:buClr>
              <a:buSzPct val="100000"/>
              <a:buFont typeface="Arial"/>
              <a:buChar char="–"/>
            </a:pPr>
            <a:r>
              <a:rPr b="0" i="0" lang="en-GB" sz="2800" u="none" cap="none" strike="noStrike">
                <a:solidFill>
                  <a:schemeClr val="dk1"/>
                </a:solidFill>
                <a:latin typeface="Calibri"/>
                <a:ea typeface="Calibri"/>
                <a:cs typeface="Calibri"/>
                <a:sym typeface="Calibri"/>
              </a:rPr>
              <a:t>Internships (3 way partnership)</a:t>
            </a:r>
          </a:p>
          <a:p>
            <a:pPr indent="-285750" lvl="1" marL="742950" marR="0" rtl="0" algn="l">
              <a:spcBef>
                <a:spcPts val="560"/>
              </a:spcBef>
              <a:spcAft>
                <a:spcPts val="0"/>
              </a:spcAft>
              <a:buClr>
                <a:schemeClr val="dk1"/>
              </a:buClr>
              <a:buSzPct val="100000"/>
              <a:buFont typeface="Arial"/>
              <a:buChar char="–"/>
            </a:pPr>
            <a:r>
              <a:rPr b="0" i="0" lang="en-GB" sz="2800" u="none" cap="none" strike="noStrike">
                <a:solidFill>
                  <a:schemeClr val="dk1"/>
                </a:solidFill>
                <a:latin typeface="Calibri"/>
                <a:ea typeface="Calibri"/>
                <a:cs typeface="Calibri"/>
                <a:sym typeface="Calibri"/>
              </a:rPr>
              <a:t>Partnerships with the community</a:t>
            </a:r>
          </a:p>
          <a:p>
            <a:pPr indent="-285750" lvl="1" marL="742950" marR="0" rtl="0" algn="l">
              <a:spcBef>
                <a:spcPts val="560"/>
              </a:spcBef>
              <a:spcAft>
                <a:spcPts val="0"/>
              </a:spcAft>
              <a:buClr>
                <a:schemeClr val="dk1"/>
              </a:buClr>
              <a:buSzPct val="100000"/>
              <a:buFont typeface="Arial"/>
              <a:buChar char="–"/>
            </a:pPr>
            <a:r>
              <a:rPr b="0" i="0" lang="en-GB" sz="2800" u="none" cap="none" strike="noStrike">
                <a:solidFill>
                  <a:schemeClr val="dk1"/>
                </a:solidFill>
                <a:latin typeface="Calibri"/>
                <a:ea typeface="Calibri"/>
                <a:cs typeface="Calibri"/>
                <a:sym typeface="Calibri"/>
              </a:rPr>
              <a:t>Peer learning schemes</a:t>
            </a:r>
          </a:p>
          <a:p>
            <a:pPr indent="-285750" lvl="1" marL="742950" marR="0" rtl="0" algn="l">
              <a:spcBef>
                <a:spcPts val="560"/>
              </a:spcBef>
              <a:buClr>
                <a:schemeClr val="dk1"/>
              </a:buClr>
              <a:buSzPct val="100000"/>
              <a:buFont typeface="Arial"/>
              <a:buNone/>
            </a:pPr>
            <a:r>
              <a:t/>
            </a:r>
            <a:endParaRPr b="0" i="0" sz="28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6" name="Shape 136"/>
        <p:cNvGrpSpPr/>
        <p:nvPr/>
      </p:nvGrpSpPr>
      <p:grpSpPr>
        <a:xfrm>
          <a:off x="0" y="0"/>
          <a:ext cx="0" cy="0"/>
          <a:chOff x="0" y="0"/>
          <a:chExt cx="0" cy="0"/>
        </a:xfrm>
      </p:grpSpPr>
      <p:sp>
        <p:nvSpPr>
          <p:cNvPr id="137" name="Shape 137"/>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0" i="0" lang="en-GB" sz="3959" u="none" cap="none" strike="noStrike">
                <a:solidFill>
                  <a:schemeClr val="dk1"/>
                </a:solidFill>
                <a:latin typeface="Calibri"/>
                <a:ea typeface="Calibri"/>
                <a:cs typeface="Calibri"/>
                <a:sym typeface="Calibri"/>
              </a:rPr>
              <a:t>Ways of engaging students as partners in HE</a:t>
            </a:r>
          </a:p>
        </p:txBody>
      </p:sp>
      <p:sp>
        <p:nvSpPr>
          <p:cNvPr id="138" name="Shape 138"/>
          <p:cNvSpPr txBox="1"/>
          <p:nvPr>
            <p:ph idx="1" type="body"/>
          </p:nvPr>
        </p:nvSpPr>
        <p:spPr>
          <a:xfrm>
            <a:off x="457200" y="1600200"/>
            <a:ext cx="8229600" cy="4525963"/>
          </a:xfrm>
          <a:prstGeom prst="rect">
            <a:avLst/>
          </a:prstGeom>
          <a:noFill/>
          <a:ln>
            <a:noFill/>
          </a:ln>
        </p:spPr>
        <p:txBody>
          <a:bodyPr anchorCtr="0" anchor="t" bIns="45700" lIns="91425" rIns="91425" tIns="45700">
            <a:noAutofit/>
          </a:bodyPr>
          <a:lstStyle/>
          <a:p>
            <a:pPr indent="0" lvl="0" marL="0" marR="0" rtl="0" algn="l">
              <a:spcBef>
                <a:spcPts val="0"/>
              </a:spcBef>
              <a:spcAft>
                <a:spcPts val="0"/>
              </a:spcAft>
              <a:buClr>
                <a:schemeClr val="dk1"/>
              </a:buClr>
              <a:buSzPct val="25000"/>
              <a:buFont typeface="Arial"/>
              <a:buNone/>
            </a:pPr>
            <a:r>
              <a:rPr b="0" i="0" lang="en-GB" sz="3200" u="none" cap="none" strike="noStrike">
                <a:solidFill>
                  <a:schemeClr val="dk1"/>
                </a:solidFill>
                <a:latin typeface="Calibri"/>
                <a:ea typeface="Calibri"/>
                <a:cs typeface="Calibri"/>
                <a:sym typeface="Calibri"/>
              </a:rPr>
              <a:t>Subject based research and inquiry</a:t>
            </a:r>
          </a:p>
          <a:p>
            <a:pPr indent="-285750" lvl="1" marL="742950" marR="0" rtl="0" algn="l">
              <a:spcBef>
                <a:spcPts val="560"/>
              </a:spcBef>
              <a:spcAft>
                <a:spcPts val="0"/>
              </a:spcAft>
              <a:buClr>
                <a:schemeClr val="dk1"/>
              </a:buClr>
              <a:buSzPct val="100000"/>
              <a:buFont typeface="Arial"/>
              <a:buChar char="–"/>
            </a:pPr>
            <a:r>
              <a:rPr b="0" i="0" lang="en-GB" sz="2800" u="none" cap="none" strike="noStrike">
                <a:solidFill>
                  <a:schemeClr val="dk1"/>
                </a:solidFill>
                <a:latin typeface="Calibri"/>
                <a:ea typeface="Calibri"/>
                <a:cs typeface="Calibri"/>
                <a:sym typeface="Calibri"/>
              </a:rPr>
              <a:t>Elite and mainstream modelling (</a:t>
            </a:r>
            <a:r>
              <a:rPr b="0" i="1" lang="en-GB" sz="2400" u="none" cap="none" strike="noStrike">
                <a:solidFill>
                  <a:schemeClr val="dk1"/>
                </a:solidFill>
                <a:latin typeface="Calibri"/>
                <a:ea typeface="Calibri"/>
                <a:cs typeface="Calibri"/>
                <a:sym typeface="Calibri"/>
              </a:rPr>
              <a:t>Healey and Jenkins, 2009</a:t>
            </a:r>
            <a:r>
              <a:rPr b="0" i="0" lang="en-GB" sz="2800" u="none" cap="none" strike="noStrike">
                <a:solidFill>
                  <a:schemeClr val="dk1"/>
                </a:solidFill>
                <a:latin typeface="Calibri"/>
                <a:ea typeface="Calibri"/>
                <a:cs typeface="Calibri"/>
                <a:sym typeface="Calibri"/>
              </a:rPr>
              <a:t>)</a:t>
            </a:r>
          </a:p>
          <a:p>
            <a:pPr indent="-285750" lvl="1" marL="742950" marR="0" rtl="0" algn="l">
              <a:spcBef>
                <a:spcPts val="560"/>
              </a:spcBef>
              <a:spcAft>
                <a:spcPts val="0"/>
              </a:spcAft>
              <a:buClr>
                <a:schemeClr val="dk1"/>
              </a:buClr>
              <a:buSzPct val="100000"/>
              <a:buFont typeface="Arial"/>
              <a:buChar char="–"/>
            </a:pPr>
            <a:r>
              <a:rPr b="0" i="0" lang="en-GB" sz="2800" u="none" cap="none" strike="noStrike">
                <a:solidFill>
                  <a:schemeClr val="dk1"/>
                </a:solidFill>
                <a:latin typeface="Calibri"/>
                <a:ea typeface="Calibri"/>
                <a:cs typeface="Calibri"/>
                <a:sym typeface="Calibri"/>
              </a:rPr>
              <a:t>Elite –  selected number of students working with staff on research projects</a:t>
            </a:r>
          </a:p>
          <a:p>
            <a:pPr indent="-285750" lvl="1" marL="742950" marR="0" rtl="0" algn="l">
              <a:spcBef>
                <a:spcPts val="560"/>
              </a:spcBef>
              <a:spcAft>
                <a:spcPts val="0"/>
              </a:spcAft>
              <a:buClr>
                <a:schemeClr val="dk1"/>
              </a:buClr>
              <a:buSzPct val="100000"/>
              <a:buFont typeface="Arial"/>
              <a:buChar char="–"/>
            </a:pPr>
            <a:r>
              <a:rPr b="0" i="0" lang="en-GB" sz="2800" u="none" cap="none" strike="noStrike">
                <a:solidFill>
                  <a:schemeClr val="dk1"/>
                </a:solidFill>
                <a:latin typeface="Calibri"/>
                <a:ea typeface="Calibri"/>
                <a:cs typeface="Calibri"/>
                <a:sym typeface="Calibri"/>
              </a:rPr>
              <a:t>Mainstream – all students engaging in enquiry based learning </a:t>
            </a:r>
          </a:p>
          <a:p>
            <a:pPr indent="0" lvl="1" marL="457200" marR="0" rtl="0" algn="l">
              <a:spcBef>
                <a:spcPts val="560"/>
              </a:spcBef>
              <a:buClr>
                <a:schemeClr val="dk1"/>
              </a:buClr>
              <a:buSzPct val="25000"/>
              <a:buFont typeface="Arial"/>
              <a:buNone/>
            </a:pPr>
            <a:r>
              <a:t/>
            </a:r>
            <a:endParaRPr b="0" i="0" sz="28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3" name="Shape 143"/>
        <p:cNvGrpSpPr/>
        <p:nvPr/>
      </p:nvGrpSpPr>
      <p:grpSpPr>
        <a:xfrm>
          <a:off x="0" y="0"/>
          <a:ext cx="0" cy="0"/>
          <a:chOff x="0" y="0"/>
          <a:chExt cx="0" cy="0"/>
        </a:xfrm>
      </p:grpSpPr>
      <p:sp>
        <p:nvSpPr>
          <p:cNvPr id="144" name="Shape 144"/>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0" i="0" lang="en-GB" sz="3959" u="none" cap="none" strike="noStrike">
                <a:solidFill>
                  <a:schemeClr val="dk1"/>
                </a:solidFill>
                <a:latin typeface="Calibri"/>
                <a:ea typeface="Calibri"/>
                <a:cs typeface="Calibri"/>
                <a:sym typeface="Calibri"/>
              </a:rPr>
              <a:t>Ways of engaging students as partners in HE</a:t>
            </a:r>
          </a:p>
        </p:txBody>
      </p:sp>
      <p:sp>
        <p:nvSpPr>
          <p:cNvPr id="145" name="Shape 145"/>
          <p:cNvSpPr txBox="1"/>
          <p:nvPr>
            <p:ph idx="1" type="body"/>
          </p:nvPr>
        </p:nvSpPr>
        <p:spPr>
          <a:xfrm>
            <a:off x="457200" y="1600200"/>
            <a:ext cx="8229600" cy="4525963"/>
          </a:xfrm>
          <a:prstGeom prst="rect">
            <a:avLst/>
          </a:prstGeom>
          <a:noFill/>
          <a:ln>
            <a:noFill/>
          </a:ln>
        </p:spPr>
        <p:txBody>
          <a:bodyPr anchorCtr="0" anchor="t" bIns="45700" lIns="91425" rIns="91425" tIns="45700">
            <a:noAutofit/>
          </a:bodyPr>
          <a:lstStyle/>
          <a:p>
            <a:pPr indent="0" lvl="0" marL="0" marR="0" rtl="0" algn="l">
              <a:lnSpc>
                <a:spcPct val="90000"/>
              </a:lnSpc>
              <a:spcBef>
                <a:spcPts val="0"/>
              </a:spcBef>
              <a:spcAft>
                <a:spcPts val="0"/>
              </a:spcAft>
              <a:buClr>
                <a:schemeClr val="dk1"/>
              </a:buClr>
              <a:buSzPct val="25000"/>
              <a:buFont typeface="Arial"/>
              <a:buNone/>
            </a:pPr>
            <a:r>
              <a:rPr b="0" i="0" lang="en-GB" sz="3200" u="none" cap="none" strike="noStrike">
                <a:solidFill>
                  <a:schemeClr val="dk1"/>
                </a:solidFill>
                <a:latin typeface="Calibri"/>
                <a:ea typeface="Calibri"/>
                <a:cs typeface="Calibri"/>
                <a:sym typeface="Calibri"/>
              </a:rPr>
              <a:t>Scholarship of teaching and learning</a:t>
            </a:r>
          </a:p>
          <a:p>
            <a:pPr indent="-285750" lvl="1" marL="742950" marR="0" rtl="0" algn="l">
              <a:lnSpc>
                <a:spcPct val="90000"/>
              </a:lnSpc>
              <a:spcBef>
                <a:spcPts val="560"/>
              </a:spcBef>
              <a:spcAft>
                <a:spcPts val="0"/>
              </a:spcAft>
              <a:buClr>
                <a:schemeClr val="dk1"/>
              </a:buClr>
              <a:buSzPct val="100000"/>
              <a:buFont typeface="Arial"/>
              <a:buChar char="–"/>
            </a:pPr>
            <a:r>
              <a:rPr b="0" i="0" lang="en-GB" sz="2800" u="none" cap="none" strike="noStrike">
                <a:solidFill>
                  <a:schemeClr val="dk1"/>
                </a:solidFill>
                <a:latin typeface="Calibri"/>
                <a:ea typeface="Calibri"/>
                <a:cs typeface="Calibri"/>
                <a:sym typeface="Calibri"/>
              </a:rPr>
              <a:t>Engaging with students as ‘change agents’ for faculty or university initiatives</a:t>
            </a:r>
          </a:p>
          <a:p>
            <a:pPr indent="-285750" lvl="1" marL="742950" marR="0" rtl="0" algn="l">
              <a:lnSpc>
                <a:spcPct val="90000"/>
              </a:lnSpc>
              <a:spcBef>
                <a:spcPts val="560"/>
              </a:spcBef>
              <a:spcAft>
                <a:spcPts val="0"/>
              </a:spcAft>
              <a:buClr>
                <a:schemeClr val="dk1"/>
              </a:buClr>
              <a:buSzPct val="100000"/>
              <a:buFont typeface="Arial"/>
              <a:buChar char="–"/>
            </a:pPr>
            <a:r>
              <a:rPr b="0" i="0" lang="en-GB" sz="2800" u="none" cap="none" strike="noStrike">
                <a:solidFill>
                  <a:schemeClr val="dk1"/>
                </a:solidFill>
                <a:latin typeface="Calibri"/>
                <a:ea typeface="Calibri"/>
                <a:cs typeface="Calibri"/>
                <a:sym typeface="Calibri"/>
              </a:rPr>
              <a:t>One off projects</a:t>
            </a:r>
          </a:p>
          <a:p>
            <a:pPr indent="0" lvl="1" marL="457200" marR="0" rtl="0" algn="l">
              <a:lnSpc>
                <a:spcPct val="90000"/>
              </a:lnSpc>
              <a:spcBef>
                <a:spcPts val="560"/>
              </a:spcBef>
              <a:spcAft>
                <a:spcPts val="0"/>
              </a:spcAft>
              <a:buClr>
                <a:schemeClr val="dk1"/>
              </a:buClr>
              <a:buSzPct val="25000"/>
              <a:buFont typeface="Arial"/>
              <a:buNone/>
            </a:pPr>
            <a:r>
              <a:t/>
            </a:r>
            <a:endParaRPr b="0" i="0" sz="2800" u="none" cap="none" strike="noStrike">
              <a:solidFill>
                <a:schemeClr val="dk1"/>
              </a:solidFill>
              <a:latin typeface="Calibri"/>
              <a:ea typeface="Calibri"/>
              <a:cs typeface="Calibri"/>
              <a:sym typeface="Calibri"/>
            </a:endParaRPr>
          </a:p>
          <a:p>
            <a:pPr indent="-6350" lvl="0" marL="57150" marR="0" rtl="0" algn="l">
              <a:lnSpc>
                <a:spcPct val="90000"/>
              </a:lnSpc>
              <a:spcBef>
                <a:spcPts val="640"/>
              </a:spcBef>
              <a:spcAft>
                <a:spcPts val="0"/>
              </a:spcAft>
              <a:buClr>
                <a:schemeClr val="dk1"/>
              </a:buClr>
              <a:buSzPct val="25000"/>
              <a:buFont typeface="Arial"/>
              <a:buNone/>
            </a:pPr>
            <a:r>
              <a:rPr b="0" i="0" lang="en-GB" sz="3200" u="none" cap="none" strike="noStrike">
                <a:solidFill>
                  <a:schemeClr val="dk1"/>
                </a:solidFill>
                <a:latin typeface="Calibri"/>
                <a:ea typeface="Calibri"/>
                <a:cs typeface="Calibri"/>
                <a:sym typeface="Calibri"/>
              </a:rPr>
              <a:t>Curriculum design and pedagogic consultancy – </a:t>
            </a:r>
            <a:r>
              <a:rPr b="0" i="1" lang="en-GB" sz="2800" u="none" cap="none" strike="noStrike">
                <a:solidFill>
                  <a:schemeClr val="dk1"/>
                </a:solidFill>
                <a:latin typeface="Calibri"/>
                <a:ea typeface="Calibri"/>
                <a:cs typeface="Calibri"/>
                <a:sym typeface="Calibri"/>
              </a:rPr>
              <a:t>going beyond module and course feedback</a:t>
            </a:r>
          </a:p>
          <a:p>
            <a:pPr indent="-457200" lvl="1" marL="914400" marR="0" rtl="0" algn="l">
              <a:lnSpc>
                <a:spcPct val="90000"/>
              </a:lnSpc>
              <a:spcBef>
                <a:spcPts val="560"/>
              </a:spcBef>
              <a:spcAft>
                <a:spcPts val="0"/>
              </a:spcAft>
              <a:buClr>
                <a:schemeClr val="dk1"/>
              </a:buClr>
              <a:buSzPct val="100000"/>
              <a:buFont typeface="Arial"/>
              <a:buChar char="–"/>
            </a:pPr>
            <a:r>
              <a:rPr b="0" i="0" lang="en-GB" sz="2800" u="none" cap="none" strike="noStrike">
                <a:solidFill>
                  <a:schemeClr val="dk1"/>
                </a:solidFill>
                <a:latin typeface="Calibri"/>
                <a:ea typeface="Calibri"/>
                <a:cs typeface="Calibri"/>
                <a:sym typeface="Calibri"/>
              </a:rPr>
              <a:t>Students developing learning resources</a:t>
            </a:r>
          </a:p>
          <a:p>
            <a:pPr indent="0" lvl="1" marL="457200" marR="0" rtl="0" algn="l">
              <a:lnSpc>
                <a:spcPct val="90000"/>
              </a:lnSpc>
              <a:spcBef>
                <a:spcPts val="560"/>
              </a:spcBef>
              <a:spcAft>
                <a:spcPts val="0"/>
              </a:spcAft>
              <a:buClr>
                <a:schemeClr val="dk1"/>
              </a:buClr>
              <a:buSzPct val="25000"/>
              <a:buFont typeface="Arial"/>
              <a:buNone/>
            </a:pPr>
            <a:r>
              <a:rPr b="0" i="0" lang="en-GB" sz="2800" u="none" cap="none" strike="noStrike">
                <a:solidFill>
                  <a:schemeClr val="dk1"/>
                </a:solidFill>
                <a:latin typeface="Calibri"/>
                <a:ea typeface="Calibri"/>
                <a:cs typeface="Calibri"/>
                <a:sym typeface="Calibri"/>
              </a:rPr>
              <a:t> </a:t>
            </a:r>
          </a:p>
          <a:p>
            <a:pPr indent="0" lvl="1" marL="457200" marR="0" rtl="0" algn="l">
              <a:lnSpc>
                <a:spcPct val="90000"/>
              </a:lnSpc>
              <a:spcBef>
                <a:spcPts val="560"/>
              </a:spcBef>
              <a:buClr>
                <a:schemeClr val="dk1"/>
              </a:buClr>
              <a:buSzPct val="25000"/>
              <a:buFont typeface="Arial"/>
              <a:buNone/>
            </a:pPr>
            <a:r>
              <a:t/>
            </a:r>
            <a:endParaRPr b="0" i="0" sz="28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9" name="Shape 149"/>
        <p:cNvGrpSpPr/>
        <p:nvPr/>
      </p:nvGrpSpPr>
      <p:grpSpPr>
        <a:xfrm>
          <a:off x="0" y="0"/>
          <a:ext cx="0" cy="0"/>
          <a:chOff x="0" y="0"/>
          <a:chExt cx="0" cy="0"/>
        </a:xfrm>
      </p:grpSpPr>
      <p:sp>
        <p:nvSpPr>
          <p:cNvPr id="150" name="Shape 150"/>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0" i="0" lang="en-GB" sz="4400" u="none" cap="none" strike="noStrike">
                <a:solidFill>
                  <a:schemeClr val="dk1"/>
                </a:solidFill>
                <a:latin typeface="Calibri"/>
                <a:ea typeface="Calibri"/>
                <a:cs typeface="Calibri"/>
                <a:sym typeface="Calibri"/>
              </a:rPr>
              <a:t>The benefits…</a:t>
            </a:r>
          </a:p>
        </p:txBody>
      </p:sp>
      <p:sp>
        <p:nvSpPr>
          <p:cNvPr id="151" name="Shape 151"/>
          <p:cNvSpPr txBox="1"/>
          <p:nvPr>
            <p:ph idx="1" type="body"/>
          </p:nvPr>
        </p:nvSpPr>
        <p:spPr>
          <a:xfrm>
            <a:off x="457200" y="1600200"/>
            <a:ext cx="8229600" cy="4525963"/>
          </a:xfrm>
          <a:prstGeom prst="rect">
            <a:avLst/>
          </a:prstGeom>
          <a:noFill/>
          <a:ln>
            <a:noFill/>
          </a:ln>
        </p:spPr>
        <p:txBody>
          <a:bodyPr anchorCtr="0" anchor="t" bIns="45700" lIns="91425" rIns="91425" tIns="45700">
            <a:noAutofit/>
          </a:bodyPr>
          <a:lstStyle/>
          <a:p>
            <a:pPr indent="-342900" lvl="0" marL="342900" marR="0" rtl="0" algn="l">
              <a:lnSpc>
                <a:spcPct val="80000"/>
              </a:lnSpc>
              <a:spcBef>
                <a:spcPts val="0"/>
              </a:spcBef>
              <a:spcAft>
                <a:spcPts val="0"/>
              </a:spcAft>
              <a:buClr>
                <a:schemeClr val="dk1"/>
              </a:buClr>
              <a:buSzPct val="99107"/>
              <a:buFont typeface="Arial"/>
              <a:buChar char="•"/>
            </a:pPr>
            <a:r>
              <a:rPr b="0" i="0" lang="en-GB" sz="2775" u="none" cap="none" strike="noStrike">
                <a:solidFill>
                  <a:schemeClr val="dk1"/>
                </a:solidFill>
                <a:latin typeface="Calibri"/>
                <a:ea typeface="Calibri"/>
                <a:cs typeface="Calibri"/>
                <a:sym typeface="Calibri"/>
              </a:rPr>
              <a:t>Engagement: its active, buildings relationships and a sense of belonging</a:t>
            </a:r>
          </a:p>
          <a:p>
            <a:pPr indent="-342900" lvl="0" marL="342900" marR="0" rtl="0" algn="l">
              <a:lnSpc>
                <a:spcPct val="80000"/>
              </a:lnSpc>
              <a:spcBef>
                <a:spcPts val="555"/>
              </a:spcBef>
              <a:spcAft>
                <a:spcPts val="0"/>
              </a:spcAft>
              <a:buClr>
                <a:schemeClr val="dk1"/>
              </a:buClr>
              <a:buSzPct val="99107"/>
              <a:buFont typeface="Arial"/>
              <a:buChar char="•"/>
            </a:pPr>
            <a:r>
              <a:rPr b="0" i="0" lang="en-GB" sz="2775" u="none" cap="none" strike="noStrike">
                <a:solidFill>
                  <a:schemeClr val="dk1"/>
                </a:solidFill>
                <a:latin typeface="Calibri"/>
                <a:ea typeface="Calibri"/>
                <a:cs typeface="Calibri"/>
                <a:sym typeface="Calibri"/>
              </a:rPr>
              <a:t>Improves critical thinking ability – knowledge is contextual and uncertain:</a:t>
            </a:r>
          </a:p>
          <a:p>
            <a:pPr indent="-285750" lvl="1" marL="742950" marR="0" rtl="0" algn="l">
              <a:lnSpc>
                <a:spcPct val="80000"/>
              </a:lnSpc>
              <a:spcBef>
                <a:spcPts val="481"/>
              </a:spcBef>
              <a:spcAft>
                <a:spcPts val="0"/>
              </a:spcAft>
              <a:buClr>
                <a:schemeClr val="dk1"/>
              </a:buClr>
              <a:buSzPct val="100208"/>
              <a:buFont typeface="Arial"/>
              <a:buChar char="–"/>
            </a:pPr>
            <a:r>
              <a:rPr b="0" i="0" lang="en-GB" sz="2405" u="none" cap="none" strike="noStrike">
                <a:solidFill>
                  <a:schemeClr val="dk1"/>
                </a:solidFill>
                <a:latin typeface="Calibri"/>
                <a:ea typeface="Calibri"/>
                <a:cs typeface="Calibri"/>
                <a:sym typeface="Calibri"/>
              </a:rPr>
              <a:t>Knowledge is socially constructed with tutors and peers</a:t>
            </a:r>
          </a:p>
          <a:p>
            <a:pPr indent="-285750" lvl="1" marL="742950" marR="0" rtl="0" algn="l">
              <a:lnSpc>
                <a:spcPct val="80000"/>
              </a:lnSpc>
              <a:spcBef>
                <a:spcPts val="481"/>
              </a:spcBef>
              <a:spcAft>
                <a:spcPts val="0"/>
              </a:spcAft>
              <a:buClr>
                <a:schemeClr val="dk1"/>
              </a:buClr>
              <a:buSzPct val="100208"/>
              <a:buFont typeface="Arial"/>
              <a:buChar char="–"/>
            </a:pPr>
            <a:r>
              <a:rPr b="0" i="0" lang="en-GB" sz="2405" u="none" cap="none" strike="noStrike">
                <a:solidFill>
                  <a:schemeClr val="dk1"/>
                </a:solidFill>
                <a:latin typeface="Calibri"/>
                <a:ea typeface="Calibri"/>
                <a:cs typeface="Calibri"/>
                <a:sym typeface="Calibri"/>
              </a:rPr>
              <a:t>Co-construction of knowledge involves recognising multiple perspectives</a:t>
            </a:r>
          </a:p>
          <a:p>
            <a:pPr indent="-285750" lvl="1" marL="742950" marR="0" rtl="0" algn="l">
              <a:lnSpc>
                <a:spcPct val="80000"/>
              </a:lnSpc>
              <a:spcBef>
                <a:spcPts val="481"/>
              </a:spcBef>
              <a:spcAft>
                <a:spcPts val="0"/>
              </a:spcAft>
              <a:buClr>
                <a:schemeClr val="dk1"/>
              </a:buClr>
              <a:buSzPct val="100208"/>
              <a:buFont typeface="Arial"/>
              <a:buChar char="–"/>
            </a:pPr>
            <a:r>
              <a:rPr b="0" i="0" lang="en-GB" sz="2405" u="none" cap="none" strike="noStrike">
                <a:solidFill>
                  <a:schemeClr val="dk1"/>
                </a:solidFill>
                <a:latin typeface="Calibri"/>
                <a:ea typeface="Calibri"/>
                <a:cs typeface="Calibri"/>
                <a:sym typeface="Calibri"/>
              </a:rPr>
              <a:t>Validates students as knowers and not as passive consumers</a:t>
            </a:r>
          </a:p>
          <a:p>
            <a:pPr indent="-342900" lvl="0" marL="342900" marR="0" rtl="0" algn="l">
              <a:lnSpc>
                <a:spcPct val="80000"/>
              </a:lnSpc>
              <a:spcBef>
                <a:spcPts val="555"/>
              </a:spcBef>
              <a:spcAft>
                <a:spcPts val="0"/>
              </a:spcAft>
              <a:buClr>
                <a:schemeClr val="dk1"/>
              </a:buClr>
              <a:buSzPct val="99107"/>
              <a:buFont typeface="Arial"/>
              <a:buChar char="•"/>
            </a:pPr>
            <a:r>
              <a:rPr b="0" i="0" lang="en-GB" sz="2775" u="none" cap="none" strike="noStrike">
                <a:solidFill>
                  <a:schemeClr val="dk1"/>
                </a:solidFill>
                <a:latin typeface="Calibri"/>
                <a:ea typeface="Calibri"/>
                <a:cs typeface="Calibri"/>
                <a:sym typeface="Calibri"/>
              </a:rPr>
              <a:t>Creates dissonance: challenging, forces students to think and examine their own beliefs this can be uncomfortable but can be a catalyst for development</a:t>
            </a:r>
          </a:p>
          <a:p>
            <a:pPr indent="-342900" lvl="0" marL="342900" marR="0" rtl="0" algn="l">
              <a:lnSpc>
                <a:spcPct val="80000"/>
              </a:lnSpc>
              <a:spcBef>
                <a:spcPts val="592"/>
              </a:spcBef>
              <a:spcAft>
                <a:spcPts val="0"/>
              </a:spcAft>
              <a:buClr>
                <a:schemeClr val="dk1"/>
              </a:buClr>
              <a:buSzPct val="98666"/>
              <a:buFont typeface="Arial"/>
              <a:buNone/>
            </a:pPr>
            <a:r>
              <a:t/>
            </a:r>
            <a:endParaRPr b="0" i="0" sz="2960" u="none" cap="none" strike="noStrike">
              <a:solidFill>
                <a:schemeClr val="dk1"/>
              </a:solidFill>
              <a:latin typeface="Calibri"/>
              <a:ea typeface="Calibri"/>
              <a:cs typeface="Calibri"/>
              <a:sym typeface="Calibri"/>
            </a:endParaRPr>
          </a:p>
          <a:p>
            <a:pPr indent="-285750" lvl="1" marL="742950" marR="0" rtl="0" algn="l">
              <a:lnSpc>
                <a:spcPct val="80000"/>
              </a:lnSpc>
              <a:spcBef>
                <a:spcPts val="518"/>
              </a:spcBef>
              <a:spcAft>
                <a:spcPts val="0"/>
              </a:spcAft>
              <a:buClr>
                <a:schemeClr val="dk1"/>
              </a:buClr>
              <a:buSzPct val="99615"/>
              <a:buFont typeface="Arial"/>
              <a:buNone/>
            </a:pPr>
            <a:r>
              <a:t/>
            </a:r>
            <a:endParaRPr b="0" i="0" sz="2590" u="none" cap="none" strike="noStrike">
              <a:solidFill>
                <a:schemeClr val="dk1"/>
              </a:solidFill>
              <a:latin typeface="Calibri"/>
              <a:ea typeface="Calibri"/>
              <a:cs typeface="Calibri"/>
              <a:sym typeface="Calibri"/>
            </a:endParaRPr>
          </a:p>
          <a:p>
            <a:pPr indent="-342900" lvl="0" marL="342900" marR="0" rtl="0" algn="l">
              <a:lnSpc>
                <a:spcPct val="80000"/>
              </a:lnSpc>
              <a:spcBef>
                <a:spcPts val="592"/>
              </a:spcBef>
              <a:buClr>
                <a:schemeClr val="dk1"/>
              </a:buClr>
              <a:buSzPct val="98666"/>
              <a:buFont typeface="Arial"/>
              <a:buNone/>
            </a:pPr>
            <a:r>
              <a:t/>
            </a:r>
            <a:endParaRPr b="0" i="0" sz="296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5" name="Shape 155"/>
        <p:cNvGrpSpPr/>
        <p:nvPr/>
      </p:nvGrpSpPr>
      <p:grpSpPr>
        <a:xfrm>
          <a:off x="0" y="0"/>
          <a:ext cx="0" cy="0"/>
          <a:chOff x="0" y="0"/>
          <a:chExt cx="0" cy="0"/>
        </a:xfrm>
      </p:grpSpPr>
      <p:sp>
        <p:nvSpPr>
          <p:cNvPr id="156" name="Shape 156"/>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0" i="0" lang="en-GB" sz="4400" u="none" cap="none" strike="noStrike">
                <a:solidFill>
                  <a:schemeClr val="dk1"/>
                </a:solidFill>
                <a:latin typeface="Calibri"/>
                <a:ea typeface="Calibri"/>
                <a:cs typeface="Calibri"/>
                <a:sym typeface="Calibri"/>
              </a:rPr>
              <a:t>Breakout</a:t>
            </a:r>
          </a:p>
        </p:txBody>
      </p:sp>
      <p:sp>
        <p:nvSpPr>
          <p:cNvPr id="157" name="Shape 157"/>
          <p:cNvSpPr txBox="1"/>
          <p:nvPr>
            <p:ph idx="1" type="body"/>
          </p:nvPr>
        </p:nvSpPr>
        <p:spPr>
          <a:xfrm>
            <a:off x="457200" y="1951036"/>
            <a:ext cx="8229600" cy="4525963"/>
          </a:xfrm>
          <a:prstGeom prst="rect">
            <a:avLst/>
          </a:prstGeom>
          <a:noFill/>
          <a:ln>
            <a:noFill/>
          </a:ln>
        </p:spPr>
        <p:txBody>
          <a:bodyPr anchorCtr="0" anchor="t" bIns="45700" lIns="91425" rIns="91425" tIns="45700">
            <a:noAutofit/>
          </a:bodyPr>
          <a:lstStyle/>
          <a:p>
            <a:pPr indent="0" lvl="0" marL="0" marR="0" rtl="0" algn="ctr">
              <a:spcBef>
                <a:spcPts val="0"/>
              </a:spcBef>
              <a:buClr>
                <a:schemeClr val="dk1"/>
              </a:buClr>
              <a:buSzPct val="25000"/>
              <a:buFont typeface="Arial"/>
              <a:buNone/>
            </a:pPr>
            <a:r>
              <a:rPr b="0" i="0" lang="en-GB" sz="3200" u="none" cap="none" strike="noStrike">
                <a:solidFill>
                  <a:schemeClr val="dk1"/>
                </a:solidFill>
                <a:latin typeface="Calibri"/>
                <a:ea typeface="Calibri"/>
                <a:cs typeface="Calibri"/>
                <a:sym typeface="Calibri"/>
              </a:rPr>
              <a:t>How have you used partnership approaches in your own teaching or across courses which you have been involved with?</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1" name="Shape 161"/>
        <p:cNvGrpSpPr/>
        <p:nvPr/>
      </p:nvGrpSpPr>
      <p:grpSpPr>
        <a:xfrm>
          <a:off x="0" y="0"/>
          <a:ext cx="0" cy="0"/>
          <a:chOff x="0" y="0"/>
          <a:chExt cx="0" cy="0"/>
        </a:xfrm>
      </p:grpSpPr>
      <p:sp>
        <p:nvSpPr>
          <p:cNvPr id="162" name="Shape 162"/>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0" i="0" lang="en-GB" sz="3959" u="none" cap="none" strike="noStrike">
                <a:solidFill>
                  <a:schemeClr val="dk1"/>
                </a:solidFill>
                <a:latin typeface="Calibri"/>
                <a:ea typeface="Calibri"/>
                <a:cs typeface="Calibri"/>
                <a:sym typeface="Calibri"/>
              </a:rPr>
              <a:t>First steps toward using partnership more extensively…</a:t>
            </a:r>
          </a:p>
        </p:txBody>
      </p:sp>
      <p:sp>
        <p:nvSpPr>
          <p:cNvPr id="163" name="Shape 163"/>
          <p:cNvSpPr txBox="1"/>
          <p:nvPr>
            <p:ph idx="1" type="body"/>
          </p:nvPr>
        </p:nvSpPr>
        <p:spPr>
          <a:xfrm>
            <a:off x="457200" y="1600200"/>
            <a:ext cx="8229600" cy="4525963"/>
          </a:xfrm>
          <a:prstGeom prst="rect">
            <a:avLst/>
          </a:prstGeom>
          <a:noFill/>
          <a:ln>
            <a:noFill/>
          </a:ln>
        </p:spPr>
        <p:txBody>
          <a:bodyPr anchorCtr="0" anchor="t" bIns="45700" lIns="91425" rIns="91425" tIns="45700">
            <a:noAutofit/>
          </a:bodyPr>
          <a:lstStyle/>
          <a:p>
            <a:pPr indent="-342900" lvl="0" marL="342900" marR="0" rtl="0" algn="l">
              <a:lnSpc>
                <a:spcPct val="90000"/>
              </a:lnSpc>
              <a:spcBef>
                <a:spcPts val="0"/>
              </a:spcBef>
              <a:spcAft>
                <a:spcPts val="0"/>
              </a:spcAft>
              <a:buClr>
                <a:schemeClr val="dk1"/>
              </a:buClr>
              <a:buSzPct val="98666"/>
              <a:buFont typeface="Arial"/>
              <a:buChar char="•"/>
            </a:pPr>
            <a:r>
              <a:rPr b="0" i="0" lang="en-GB" sz="2960" u="none" cap="none" strike="noStrike">
                <a:solidFill>
                  <a:schemeClr val="dk1"/>
                </a:solidFill>
                <a:latin typeface="Calibri"/>
                <a:ea typeface="Calibri"/>
                <a:cs typeface="Calibri"/>
                <a:sym typeface="Calibri"/>
              </a:rPr>
              <a:t>Identify partnership informed practice</a:t>
            </a:r>
          </a:p>
          <a:p>
            <a:pPr indent="-285750" lvl="1" marL="742950" marR="0" rtl="0" algn="l">
              <a:lnSpc>
                <a:spcPct val="90000"/>
              </a:lnSpc>
              <a:spcBef>
                <a:spcPts val="518"/>
              </a:spcBef>
              <a:spcAft>
                <a:spcPts val="0"/>
              </a:spcAft>
              <a:buClr>
                <a:schemeClr val="dk1"/>
              </a:buClr>
              <a:buSzPct val="99615"/>
              <a:buFont typeface="Arial"/>
              <a:buChar char="–"/>
            </a:pPr>
            <a:r>
              <a:rPr b="0" i="0" lang="en-GB" sz="2590" u="none" cap="none" strike="noStrike">
                <a:solidFill>
                  <a:schemeClr val="dk1"/>
                </a:solidFill>
                <a:latin typeface="Calibri"/>
                <a:ea typeface="Calibri"/>
                <a:cs typeface="Calibri"/>
                <a:sym typeface="Calibri"/>
              </a:rPr>
              <a:t>Peer review</a:t>
            </a:r>
          </a:p>
          <a:p>
            <a:pPr indent="-285750" lvl="1" marL="742950" marR="0" rtl="0" algn="l">
              <a:lnSpc>
                <a:spcPct val="90000"/>
              </a:lnSpc>
              <a:spcBef>
                <a:spcPts val="518"/>
              </a:spcBef>
              <a:spcAft>
                <a:spcPts val="0"/>
              </a:spcAft>
              <a:buClr>
                <a:schemeClr val="dk1"/>
              </a:buClr>
              <a:buSzPct val="99615"/>
              <a:buFont typeface="Arial"/>
              <a:buChar char="–"/>
            </a:pPr>
            <a:r>
              <a:rPr b="0" i="0" lang="en-GB" sz="2590" u="none" cap="none" strike="noStrike">
                <a:solidFill>
                  <a:schemeClr val="dk1"/>
                </a:solidFill>
                <a:latin typeface="Calibri"/>
                <a:ea typeface="Calibri"/>
                <a:cs typeface="Calibri"/>
                <a:sym typeface="Calibri"/>
              </a:rPr>
              <a:t>1-1 discussion of plan</a:t>
            </a:r>
          </a:p>
          <a:p>
            <a:pPr indent="-342900" lvl="0" marL="342900" marR="0" rtl="0" algn="l">
              <a:lnSpc>
                <a:spcPct val="90000"/>
              </a:lnSpc>
              <a:spcBef>
                <a:spcPts val="592"/>
              </a:spcBef>
              <a:spcAft>
                <a:spcPts val="0"/>
              </a:spcAft>
              <a:buClr>
                <a:schemeClr val="dk1"/>
              </a:buClr>
              <a:buSzPct val="98666"/>
              <a:buFont typeface="Arial"/>
              <a:buChar char="•"/>
            </a:pPr>
            <a:r>
              <a:rPr b="0" i="0" lang="en-GB" sz="2960" u="none" cap="none" strike="noStrike">
                <a:solidFill>
                  <a:schemeClr val="dk1"/>
                </a:solidFill>
                <a:latin typeface="Calibri"/>
                <a:ea typeface="Calibri"/>
                <a:cs typeface="Calibri"/>
                <a:sym typeface="Calibri"/>
              </a:rPr>
              <a:t>Independently run focus group sessions with outgoing students</a:t>
            </a:r>
          </a:p>
          <a:p>
            <a:pPr indent="-342900" lvl="0" marL="342900" marR="0" rtl="0" algn="l">
              <a:lnSpc>
                <a:spcPct val="90000"/>
              </a:lnSpc>
              <a:spcBef>
                <a:spcPts val="592"/>
              </a:spcBef>
              <a:spcAft>
                <a:spcPts val="0"/>
              </a:spcAft>
              <a:buClr>
                <a:schemeClr val="dk1"/>
              </a:buClr>
              <a:buSzPct val="98666"/>
              <a:buFont typeface="Arial"/>
              <a:buChar char="•"/>
            </a:pPr>
            <a:r>
              <a:rPr b="0" i="0" lang="en-GB" sz="2960" u="none" cap="none" strike="noStrike">
                <a:solidFill>
                  <a:schemeClr val="dk1"/>
                </a:solidFill>
                <a:latin typeface="Calibri"/>
                <a:ea typeface="Calibri"/>
                <a:cs typeface="Calibri"/>
                <a:sym typeface="Calibri"/>
              </a:rPr>
              <a:t>3 areas for development:</a:t>
            </a:r>
          </a:p>
          <a:p>
            <a:pPr indent="-285750" lvl="1" marL="742950" marR="0" rtl="0" algn="l">
              <a:lnSpc>
                <a:spcPct val="90000"/>
              </a:lnSpc>
              <a:spcBef>
                <a:spcPts val="518"/>
              </a:spcBef>
              <a:spcAft>
                <a:spcPts val="0"/>
              </a:spcAft>
              <a:buClr>
                <a:schemeClr val="dk1"/>
              </a:buClr>
              <a:buSzPct val="99615"/>
              <a:buFont typeface="Arial"/>
              <a:buChar char="–"/>
            </a:pPr>
            <a:r>
              <a:rPr b="0" i="0" lang="en-GB" sz="2590" u="none" cap="none" strike="noStrike">
                <a:solidFill>
                  <a:schemeClr val="dk1"/>
                </a:solidFill>
                <a:latin typeface="Calibri"/>
                <a:ea typeface="Calibri"/>
                <a:cs typeface="Calibri"/>
                <a:sym typeface="Calibri"/>
              </a:rPr>
              <a:t>Pursuit of own interests </a:t>
            </a:r>
          </a:p>
          <a:p>
            <a:pPr indent="-285750" lvl="1" marL="742950" marR="0" rtl="0" algn="l">
              <a:lnSpc>
                <a:spcPct val="90000"/>
              </a:lnSpc>
              <a:spcBef>
                <a:spcPts val="518"/>
              </a:spcBef>
              <a:spcAft>
                <a:spcPts val="0"/>
              </a:spcAft>
              <a:buClr>
                <a:schemeClr val="dk1"/>
              </a:buClr>
              <a:buSzPct val="99615"/>
              <a:buFont typeface="Arial"/>
              <a:buChar char="–"/>
            </a:pPr>
            <a:r>
              <a:rPr b="0" i="0" lang="en-GB" sz="2590" u="none" cap="none" strike="noStrike">
                <a:solidFill>
                  <a:schemeClr val="dk1"/>
                </a:solidFill>
                <a:latin typeface="Calibri"/>
                <a:ea typeface="Calibri"/>
                <a:cs typeface="Calibri"/>
                <a:sym typeface="Calibri"/>
              </a:rPr>
              <a:t>Students value dialogue with each other and tutors but need more support</a:t>
            </a:r>
          </a:p>
          <a:p>
            <a:pPr indent="-285750" lvl="1" marL="742950" marR="0" rtl="0" algn="l">
              <a:lnSpc>
                <a:spcPct val="90000"/>
              </a:lnSpc>
              <a:spcBef>
                <a:spcPts val="518"/>
              </a:spcBef>
              <a:spcAft>
                <a:spcPts val="0"/>
              </a:spcAft>
              <a:buClr>
                <a:schemeClr val="dk1"/>
              </a:buClr>
              <a:buSzPct val="99615"/>
              <a:buFont typeface="Arial"/>
              <a:buChar char="–"/>
            </a:pPr>
            <a:r>
              <a:rPr b="0" i="0" lang="en-GB" sz="2590" u="none" cap="none" strike="noStrike">
                <a:solidFill>
                  <a:schemeClr val="dk1"/>
                </a:solidFill>
                <a:latin typeface="Calibri"/>
                <a:ea typeface="Calibri"/>
                <a:cs typeface="Calibri"/>
                <a:sym typeface="Calibri"/>
              </a:rPr>
              <a:t>Students value challenge </a:t>
            </a:r>
          </a:p>
          <a:p>
            <a:pPr indent="-342900" lvl="0" marL="342900" marR="0" rtl="0" algn="l">
              <a:lnSpc>
                <a:spcPct val="90000"/>
              </a:lnSpc>
              <a:spcBef>
                <a:spcPts val="592"/>
              </a:spcBef>
              <a:buClr>
                <a:schemeClr val="dk1"/>
              </a:buClr>
              <a:buSzPct val="98666"/>
              <a:buFont typeface="Arial"/>
              <a:buNone/>
            </a:pPr>
            <a:r>
              <a:t/>
            </a:r>
            <a:endParaRPr b="0" i="0" sz="296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7" name="Shape 167"/>
        <p:cNvGrpSpPr/>
        <p:nvPr/>
      </p:nvGrpSpPr>
      <p:grpSpPr>
        <a:xfrm>
          <a:off x="0" y="0"/>
          <a:ext cx="0" cy="0"/>
          <a:chOff x="0" y="0"/>
          <a:chExt cx="0" cy="0"/>
        </a:xfrm>
      </p:grpSpPr>
      <p:sp>
        <p:nvSpPr>
          <p:cNvPr id="168" name="Shape 168"/>
          <p:cNvSpPr txBox="1"/>
          <p:nvPr>
            <p:ph type="title"/>
          </p:nvPr>
        </p:nvSpPr>
        <p:spPr>
          <a:xfrm>
            <a:off x="464527" y="105506"/>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1" i="0" lang="en-GB" sz="3600" u="none" cap="none" strike="noStrike">
                <a:solidFill>
                  <a:schemeClr val="dk1"/>
                </a:solidFill>
                <a:latin typeface="Calibri"/>
                <a:ea typeface="Calibri"/>
                <a:cs typeface="Calibri"/>
                <a:sym typeface="Calibri"/>
              </a:rPr>
              <a:t>Pursuit of own interests</a:t>
            </a:r>
            <a:br>
              <a:rPr b="0" i="0" lang="en-GB" sz="3200" u="none" cap="none" strike="noStrike">
                <a:solidFill>
                  <a:schemeClr val="dk1"/>
                </a:solidFill>
                <a:latin typeface="Calibri"/>
                <a:ea typeface="Calibri"/>
                <a:cs typeface="Calibri"/>
                <a:sym typeface="Calibri"/>
              </a:rPr>
            </a:br>
            <a:r>
              <a:rPr b="0" i="0" lang="en-GB" sz="3200" u="none" cap="none" strike="noStrike">
                <a:solidFill>
                  <a:schemeClr val="dk1"/>
                </a:solidFill>
                <a:latin typeface="Calibri"/>
                <a:ea typeface="Calibri"/>
                <a:cs typeface="Calibri"/>
                <a:sym typeface="Calibri"/>
              </a:rPr>
              <a:t>Tailoring the curriculum and assessment?</a:t>
            </a:r>
          </a:p>
        </p:txBody>
      </p:sp>
      <p:sp>
        <p:nvSpPr>
          <p:cNvPr id="169" name="Shape 169"/>
          <p:cNvSpPr/>
          <p:nvPr/>
        </p:nvSpPr>
        <p:spPr>
          <a:xfrm>
            <a:off x="5486400" y="1248507"/>
            <a:ext cx="3048000" cy="2209799"/>
          </a:xfrm>
          <a:prstGeom prst="wedgeEllipseCallout">
            <a:avLst>
              <a:gd fmla="val -20833" name="adj1"/>
              <a:gd fmla="val 62500" name="adj2"/>
            </a:avLst>
          </a:prstGeom>
          <a:solidFill>
            <a:srgbClr val="DAE5F1"/>
          </a:solidFill>
          <a:ln cap="flat" cmpd="sng" w="25400">
            <a:solidFill>
              <a:srgbClr val="395E89"/>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170" name="Shape 170"/>
          <p:cNvSpPr txBox="1"/>
          <p:nvPr>
            <p:ph idx="1" type="body"/>
          </p:nvPr>
        </p:nvSpPr>
        <p:spPr>
          <a:xfrm>
            <a:off x="5816844" y="1724757"/>
            <a:ext cx="2387112" cy="1257299"/>
          </a:xfrm>
          <a:prstGeom prst="rect">
            <a:avLst/>
          </a:prstGeom>
          <a:noFill/>
          <a:ln>
            <a:noFill/>
          </a:ln>
        </p:spPr>
        <p:txBody>
          <a:bodyPr anchorCtr="0" anchor="t" bIns="45700" lIns="91425" rIns="91425" tIns="45700">
            <a:noAutofit/>
          </a:bodyPr>
          <a:lstStyle/>
          <a:p>
            <a:pPr indent="0" lvl="0" marL="0" marR="0" rtl="0" algn="ctr">
              <a:lnSpc>
                <a:spcPct val="80000"/>
              </a:lnSpc>
              <a:spcBef>
                <a:spcPts val="0"/>
              </a:spcBef>
              <a:buClr>
                <a:schemeClr val="dk1"/>
              </a:buClr>
              <a:buSzPct val="25000"/>
              <a:buFont typeface="Arial"/>
              <a:buNone/>
            </a:pPr>
            <a:r>
              <a:rPr b="0" i="0" lang="en-GB" sz="2220" u="none" cap="none" strike="noStrike">
                <a:solidFill>
                  <a:schemeClr val="dk1"/>
                </a:solidFill>
                <a:latin typeface="Calibri"/>
                <a:ea typeface="Calibri"/>
                <a:cs typeface="Calibri"/>
                <a:sym typeface="Calibri"/>
              </a:rPr>
              <a:t>It’s easy to read something you enjoy; it comes easily</a:t>
            </a:r>
          </a:p>
        </p:txBody>
      </p:sp>
      <p:grpSp>
        <p:nvGrpSpPr>
          <p:cNvPr id="171" name="Shape 171"/>
          <p:cNvGrpSpPr/>
          <p:nvPr/>
        </p:nvGrpSpPr>
        <p:grpSpPr>
          <a:xfrm flipH="1">
            <a:off x="2227385" y="1430215"/>
            <a:ext cx="3048000" cy="2209799"/>
            <a:chOff x="685799" y="1430215"/>
            <a:chExt cx="3048000" cy="2209799"/>
          </a:xfrm>
        </p:grpSpPr>
        <p:sp>
          <p:nvSpPr>
            <p:cNvPr id="172" name="Shape 172"/>
            <p:cNvSpPr/>
            <p:nvPr/>
          </p:nvSpPr>
          <p:spPr>
            <a:xfrm flipH="1">
              <a:off x="685799" y="1430215"/>
              <a:ext cx="3048000" cy="2209799"/>
            </a:xfrm>
            <a:prstGeom prst="wedgeEllipseCallout">
              <a:avLst>
                <a:gd fmla="val -20833" name="adj1"/>
                <a:gd fmla="val 62500" name="adj2"/>
              </a:avLst>
            </a:prstGeom>
            <a:solidFill>
              <a:srgbClr val="DAE5F1"/>
            </a:solidFill>
            <a:ln cap="flat" cmpd="sng" w="25400">
              <a:solidFill>
                <a:srgbClr val="395E89"/>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173" name="Shape 173"/>
            <p:cNvSpPr txBox="1"/>
            <p:nvPr/>
          </p:nvSpPr>
          <p:spPr>
            <a:xfrm>
              <a:off x="895350" y="1849315"/>
              <a:ext cx="2628899" cy="1371599"/>
            </a:xfrm>
            <a:prstGeom prst="rect">
              <a:avLst/>
            </a:prstGeom>
            <a:noFill/>
            <a:ln>
              <a:noFill/>
            </a:ln>
          </p:spPr>
          <p:txBody>
            <a:bodyPr anchorCtr="0" anchor="t" bIns="45700" lIns="91425" rIns="91425" tIns="45700">
              <a:noAutofit/>
            </a:bodyPr>
            <a:lstStyle/>
            <a:p>
              <a:pPr indent="0" lvl="0" marL="0" marR="0" rtl="0" algn="ctr">
                <a:lnSpc>
                  <a:spcPct val="90000"/>
                </a:lnSpc>
                <a:spcBef>
                  <a:spcPts val="0"/>
                </a:spcBef>
                <a:buClr>
                  <a:schemeClr val="dk1"/>
                </a:buClr>
                <a:buSzPct val="25000"/>
                <a:buFont typeface="Arial"/>
                <a:buNone/>
              </a:pPr>
              <a:r>
                <a:rPr lang="en-GB" sz="2220">
                  <a:solidFill>
                    <a:schemeClr val="dk1"/>
                  </a:solidFill>
                  <a:latin typeface="Calibri"/>
                  <a:ea typeface="Calibri"/>
                  <a:cs typeface="Calibri"/>
                  <a:sym typeface="Calibri"/>
                </a:rPr>
                <a:t>Would have been interested in working on a topic I had chosen</a:t>
              </a:r>
            </a:p>
          </p:txBody>
        </p:sp>
      </p:grpSp>
      <p:sp>
        <p:nvSpPr>
          <p:cNvPr id="174" name="Shape 174"/>
          <p:cNvSpPr/>
          <p:nvPr/>
        </p:nvSpPr>
        <p:spPr>
          <a:xfrm>
            <a:off x="4114800" y="2927838"/>
            <a:ext cx="3048000" cy="2209799"/>
          </a:xfrm>
          <a:prstGeom prst="wedgeEllipseCallout">
            <a:avLst>
              <a:gd fmla="val -20833" name="adj1"/>
              <a:gd fmla="val 62500" name="adj2"/>
            </a:avLst>
          </a:prstGeom>
          <a:solidFill>
            <a:srgbClr val="E5B8B7"/>
          </a:solidFill>
          <a:ln cap="flat" cmpd="sng" w="25400">
            <a:solidFill>
              <a:srgbClr val="953734"/>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175" name="Shape 175"/>
          <p:cNvSpPr/>
          <p:nvPr/>
        </p:nvSpPr>
        <p:spPr>
          <a:xfrm>
            <a:off x="5867400" y="4267200"/>
            <a:ext cx="3048000" cy="2209799"/>
          </a:xfrm>
          <a:prstGeom prst="wedgeEllipseCallout">
            <a:avLst>
              <a:gd fmla="val -20833" name="adj1"/>
              <a:gd fmla="val 62500" name="adj2"/>
            </a:avLst>
          </a:prstGeom>
          <a:solidFill>
            <a:srgbClr val="E5B8B7"/>
          </a:solidFill>
          <a:ln cap="flat" cmpd="sng" w="25400">
            <a:solidFill>
              <a:schemeClr val="accent2"/>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176" name="Shape 176"/>
          <p:cNvSpPr txBox="1"/>
          <p:nvPr/>
        </p:nvSpPr>
        <p:spPr>
          <a:xfrm>
            <a:off x="4324350" y="3437791"/>
            <a:ext cx="2628899" cy="1371599"/>
          </a:xfrm>
          <a:prstGeom prst="rect">
            <a:avLst/>
          </a:prstGeom>
          <a:noFill/>
          <a:ln>
            <a:noFill/>
          </a:ln>
        </p:spPr>
        <p:txBody>
          <a:bodyPr anchorCtr="0" anchor="t" bIns="45700" lIns="91425" rIns="91425" tIns="45700">
            <a:noAutofit/>
          </a:bodyPr>
          <a:lstStyle/>
          <a:p>
            <a:pPr indent="0" lvl="0" marL="0" marR="0" rtl="0" algn="ctr">
              <a:lnSpc>
                <a:spcPct val="90000"/>
              </a:lnSpc>
              <a:spcBef>
                <a:spcPts val="0"/>
              </a:spcBef>
              <a:buClr>
                <a:schemeClr val="dk1"/>
              </a:buClr>
              <a:buSzPct val="25000"/>
              <a:buFont typeface="Arial"/>
              <a:buNone/>
            </a:pPr>
            <a:r>
              <a:rPr lang="en-GB" sz="2040">
                <a:solidFill>
                  <a:schemeClr val="dk1"/>
                </a:solidFill>
                <a:latin typeface="Calibri"/>
                <a:ea typeface="Calibri"/>
                <a:cs typeface="Calibri"/>
                <a:sym typeface="Calibri"/>
              </a:rPr>
              <a:t>Writing your own question is a good idea but I’d give myself too much scope! </a:t>
            </a:r>
          </a:p>
        </p:txBody>
      </p:sp>
      <p:sp>
        <p:nvSpPr>
          <p:cNvPr id="177" name="Shape 177"/>
          <p:cNvSpPr txBox="1"/>
          <p:nvPr/>
        </p:nvSpPr>
        <p:spPr>
          <a:xfrm>
            <a:off x="5004287" y="4451837"/>
            <a:ext cx="2628899" cy="1371599"/>
          </a:xfrm>
          <a:prstGeom prst="rect">
            <a:avLst/>
          </a:prstGeom>
          <a:noFill/>
          <a:ln>
            <a:noFill/>
          </a:ln>
        </p:spPr>
        <p:txBody>
          <a:bodyPr anchorCtr="0" anchor="t" bIns="45700" lIns="91425" rIns="91425" tIns="45700">
            <a:noAutofit/>
          </a:bodyPr>
          <a:lstStyle/>
          <a:p>
            <a:pPr indent="0" lvl="0" marL="0" marR="0" rtl="0" algn="ctr">
              <a:spcBef>
                <a:spcPts val="0"/>
              </a:spcBef>
              <a:buClr>
                <a:schemeClr val="dk1"/>
              </a:buClr>
              <a:buFont typeface="Arial"/>
              <a:buNone/>
            </a:pPr>
            <a:r>
              <a:t/>
            </a:r>
            <a:endParaRPr sz="2400">
              <a:solidFill>
                <a:schemeClr val="dk1"/>
              </a:solidFill>
              <a:latin typeface="Calibri"/>
              <a:ea typeface="Calibri"/>
              <a:cs typeface="Calibri"/>
              <a:sym typeface="Calibri"/>
            </a:endParaRPr>
          </a:p>
        </p:txBody>
      </p:sp>
      <p:sp>
        <p:nvSpPr>
          <p:cNvPr id="178" name="Shape 178"/>
          <p:cNvSpPr txBox="1"/>
          <p:nvPr/>
        </p:nvSpPr>
        <p:spPr>
          <a:xfrm>
            <a:off x="6076950" y="4853351"/>
            <a:ext cx="2628899" cy="961292"/>
          </a:xfrm>
          <a:prstGeom prst="rect">
            <a:avLst/>
          </a:prstGeom>
          <a:noFill/>
          <a:ln>
            <a:noFill/>
          </a:ln>
        </p:spPr>
        <p:txBody>
          <a:bodyPr anchorCtr="0" anchor="t" bIns="45700" lIns="91425" rIns="91425" tIns="45700">
            <a:noAutofit/>
          </a:bodyPr>
          <a:lstStyle/>
          <a:p>
            <a:pPr indent="0" lvl="0" marL="0" marR="0" rtl="0" algn="ctr">
              <a:spcBef>
                <a:spcPts val="0"/>
              </a:spcBef>
              <a:buClr>
                <a:schemeClr val="dk1"/>
              </a:buClr>
              <a:buSzPct val="25000"/>
              <a:buFont typeface="Arial"/>
              <a:buNone/>
            </a:pPr>
            <a:r>
              <a:rPr lang="en-GB" sz="2000">
                <a:solidFill>
                  <a:schemeClr val="dk1"/>
                </a:solidFill>
                <a:latin typeface="Calibri"/>
                <a:ea typeface="Calibri"/>
                <a:cs typeface="Calibri"/>
                <a:sym typeface="Calibri"/>
              </a:rPr>
              <a:t>You could ruin an essay with a bad question.</a:t>
            </a:r>
          </a:p>
        </p:txBody>
      </p:sp>
      <p:sp>
        <p:nvSpPr>
          <p:cNvPr id="179" name="Shape 179"/>
          <p:cNvSpPr txBox="1"/>
          <p:nvPr/>
        </p:nvSpPr>
        <p:spPr>
          <a:xfrm>
            <a:off x="304800" y="4123591"/>
            <a:ext cx="3617301" cy="2585322"/>
          </a:xfrm>
          <a:prstGeom prst="rect">
            <a:avLst/>
          </a:prstGeom>
          <a:noFill/>
          <a:ln>
            <a:noFill/>
          </a:ln>
        </p:spPr>
        <p:txBody>
          <a:bodyPr anchorCtr="0" anchor="t" bIns="45700" lIns="91425" rIns="91425" tIns="45700">
            <a:noAutofit/>
          </a:bodyPr>
          <a:lstStyle/>
          <a:p>
            <a:pPr indent="-285750" lvl="0" marL="285750" marR="0" rtl="0" algn="l">
              <a:spcBef>
                <a:spcPts val="0"/>
              </a:spcBef>
              <a:buClr>
                <a:schemeClr val="dk1"/>
              </a:buClr>
              <a:buSzPct val="100000"/>
              <a:buFont typeface="Arial"/>
              <a:buChar char="•"/>
            </a:pPr>
            <a:r>
              <a:rPr lang="en-GB" sz="2400">
                <a:solidFill>
                  <a:schemeClr val="dk1"/>
                </a:solidFill>
                <a:latin typeface="Calibri"/>
                <a:ea typeface="Calibri"/>
                <a:cs typeface="Calibri"/>
                <a:sym typeface="Calibri"/>
              </a:rPr>
              <a:t>Front load all lectures – 1</a:t>
            </a:r>
            <a:r>
              <a:rPr baseline="30000" lang="en-GB" sz="2400">
                <a:solidFill>
                  <a:schemeClr val="dk1"/>
                </a:solidFill>
                <a:latin typeface="Calibri"/>
                <a:ea typeface="Calibri"/>
                <a:cs typeface="Calibri"/>
                <a:sym typeface="Calibri"/>
              </a:rPr>
              <a:t>st</a:t>
            </a:r>
            <a:r>
              <a:rPr lang="en-GB" sz="2400">
                <a:solidFill>
                  <a:schemeClr val="dk1"/>
                </a:solidFill>
                <a:latin typeface="Calibri"/>
                <a:ea typeface="Calibri"/>
                <a:cs typeface="Calibri"/>
                <a:sym typeface="Calibri"/>
              </a:rPr>
              <a:t> 4 weeks</a:t>
            </a:r>
          </a:p>
          <a:p>
            <a:pPr indent="-285750" lvl="0" marL="285750" marR="0" rtl="0" algn="l">
              <a:spcBef>
                <a:spcPts val="0"/>
              </a:spcBef>
              <a:buClr>
                <a:schemeClr val="dk1"/>
              </a:buClr>
              <a:buSzPct val="100000"/>
              <a:buFont typeface="Arial"/>
              <a:buChar char="•"/>
            </a:pPr>
            <a:r>
              <a:rPr lang="en-GB" sz="2400">
                <a:solidFill>
                  <a:schemeClr val="dk1"/>
                </a:solidFill>
                <a:latin typeface="Calibri"/>
                <a:ea typeface="Calibri"/>
                <a:cs typeface="Calibri"/>
                <a:sym typeface="Calibri"/>
              </a:rPr>
              <a:t>Choose from 2 topics</a:t>
            </a:r>
          </a:p>
          <a:p>
            <a:pPr indent="-285750" lvl="0" marL="285750" marR="0" rtl="0" algn="l">
              <a:spcBef>
                <a:spcPts val="0"/>
              </a:spcBef>
              <a:buClr>
                <a:schemeClr val="dk1"/>
              </a:buClr>
              <a:buSzPct val="100000"/>
              <a:buFont typeface="Arial"/>
              <a:buChar char="•"/>
            </a:pPr>
            <a:r>
              <a:rPr lang="en-GB" sz="2400">
                <a:solidFill>
                  <a:schemeClr val="dk1"/>
                </a:solidFill>
                <a:latin typeface="Calibri"/>
                <a:ea typeface="Calibri"/>
                <a:cs typeface="Calibri"/>
                <a:sym typeface="Calibri"/>
              </a:rPr>
              <a:t> Later seminars tailored to topics</a:t>
            </a:r>
          </a:p>
          <a:p>
            <a:pPr indent="0" lvl="0" marL="0" marR="0" rtl="0" algn="l">
              <a:spcBef>
                <a:spcPts val="0"/>
              </a:spcBef>
              <a:buNone/>
            </a:pPr>
            <a:r>
              <a:t/>
            </a:r>
            <a:endParaRPr sz="2400">
              <a:solidFill>
                <a:schemeClr val="dk1"/>
              </a:solidFill>
              <a:latin typeface="Calibri"/>
              <a:ea typeface="Calibri"/>
              <a:cs typeface="Calibri"/>
              <a:sym typeface="Calibri"/>
            </a:endParaRPr>
          </a:p>
          <a:p>
            <a:pPr indent="0" lvl="0" marL="0" marR="0" rtl="0" algn="l">
              <a:spcBef>
                <a:spcPts val="0"/>
              </a:spcBef>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3" name="Shape 183"/>
        <p:cNvGrpSpPr/>
        <p:nvPr/>
      </p:nvGrpSpPr>
      <p:grpSpPr>
        <a:xfrm>
          <a:off x="0" y="0"/>
          <a:ext cx="0" cy="0"/>
          <a:chOff x="0" y="0"/>
          <a:chExt cx="0" cy="0"/>
        </a:xfrm>
      </p:grpSpPr>
      <p:sp>
        <p:nvSpPr>
          <p:cNvPr id="184" name="Shape 184"/>
          <p:cNvSpPr txBox="1"/>
          <p:nvPr>
            <p:ph type="title"/>
          </p:nvPr>
        </p:nvSpPr>
        <p:spPr>
          <a:xfrm>
            <a:off x="476250" y="23446"/>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1" i="0" lang="en-GB" sz="3600" u="none" cap="none" strike="noStrike">
                <a:solidFill>
                  <a:schemeClr val="dk1"/>
                </a:solidFill>
                <a:latin typeface="Calibri"/>
                <a:ea typeface="Calibri"/>
                <a:cs typeface="Calibri"/>
                <a:sym typeface="Calibri"/>
              </a:rPr>
              <a:t>Dialogue</a:t>
            </a:r>
            <a:br>
              <a:rPr b="0" i="0" lang="en-GB" sz="3200" u="none" cap="none" strike="noStrike">
                <a:solidFill>
                  <a:schemeClr val="dk1"/>
                </a:solidFill>
                <a:latin typeface="Calibri"/>
                <a:ea typeface="Calibri"/>
                <a:cs typeface="Calibri"/>
                <a:sym typeface="Calibri"/>
              </a:rPr>
            </a:br>
            <a:r>
              <a:rPr b="0" i="0" lang="en-GB" sz="3200" u="none" cap="none" strike="noStrike">
                <a:solidFill>
                  <a:schemeClr val="dk1"/>
                </a:solidFill>
                <a:latin typeface="Calibri"/>
                <a:ea typeface="Calibri"/>
                <a:cs typeface="Calibri"/>
                <a:sym typeface="Calibri"/>
              </a:rPr>
              <a:t>Interaction with peers and tutors</a:t>
            </a:r>
          </a:p>
        </p:txBody>
      </p:sp>
      <p:sp>
        <p:nvSpPr>
          <p:cNvPr id="185" name="Shape 185"/>
          <p:cNvSpPr/>
          <p:nvPr/>
        </p:nvSpPr>
        <p:spPr>
          <a:xfrm>
            <a:off x="6076950" y="1273157"/>
            <a:ext cx="3048000" cy="2209799"/>
          </a:xfrm>
          <a:prstGeom prst="wedgeEllipseCallout">
            <a:avLst>
              <a:gd fmla="val -20833" name="adj1"/>
              <a:gd fmla="val 62500" name="adj2"/>
            </a:avLst>
          </a:prstGeom>
          <a:solidFill>
            <a:srgbClr val="DAE5F1"/>
          </a:solidFill>
          <a:ln cap="flat" cmpd="sng" w="25400">
            <a:solidFill>
              <a:srgbClr val="395E89"/>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186" name="Shape 186"/>
          <p:cNvSpPr txBox="1"/>
          <p:nvPr>
            <p:ph idx="1" type="body"/>
          </p:nvPr>
        </p:nvSpPr>
        <p:spPr>
          <a:xfrm>
            <a:off x="6439632" y="1676400"/>
            <a:ext cx="2387112" cy="1257299"/>
          </a:xfrm>
          <a:prstGeom prst="rect">
            <a:avLst/>
          </a:prstGeom>
          <a:noFill/>
          <a:ln>
            <a:noFill/>
          </a:ln>
        </p:spPr>
        <p:txBody>
          <a:bodyPr anchorCtr="0" anchor="t" bIns="45700" lIns="91425" rIns="91425" tIns="45700">
            <a:noAutofit/>
          </a:bodyPr>
          <a:lstStyle/>
          <a:p>
            <a:pPr indent="0" lvl="0" marL="0" marR="0" rtl="0" algn="ctr">
              <a:spcBef>
                <a:spcPts val="0"/>
              </a:spcBef>
              <a:buClr>
                <a:schemeClr val="dk1"/>
              </a:buClr>
              <a:buSzPct val="25000"/>
              <a:buFont typeface="Arial"/>
              <a:buNone/>
            </a:pPr>
            <a:r>
              <a:rPr b="0" i="0" lang="en-GB" sz="2000" u="none" cap="none" strike="noStrike">
                <a:solidFill>
                  <a:schemeClr val="dk1"/>
                </a:solidFill>
                <a:latin typeface="Calibri"/>
                <a:ea typeface="Calibri"/>
                <a:cs typeface="Calibri"/>
                <a:sym typeface="Calibri"/>
              </a:rPr>
              <a:t>The module prompts discussion of different views, and that’s why it’s interesting</a:t>
            </a:r>
          </a:p>
        </p:txBody>
      </p:sp>
      <p:sp>
        <p:nvSpPr>
          <p:cNvPr id="187" name="Shape 187"/>
          <p:cNvSpPr/>
          <p:nvPr/>
        </p:nvSpPr>
        <p:spPr>
          <a:xfrm>
            <a:off x="3950676" y="2546576"/>
            <a:ext cx="3048000" cy="2209799"/>
          </a:xfrm>
          <a:prstGeom prst="wedgeEllipseCallout">
            <a:avLst>
              <a:gd fmla="val -20833" name="adj1"/>
              <a:gd fmla="val 62500" name="adj2"/>
            </a:avLst>
          </a:prstGeom>
          <a:solidFill>
            <a:srgbClr val="E5B8B7"/>
          </a:solidFill>
          <a:ln cap="flat" cmpd="sng" w="25400">
            <a:solidFill>
              <a:srgbClr val="953734"/>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grpSp>
        <p:nvGrpSpPr>
          <p:cNvPr id="188" name="Shape 188"/>
          <p:cNvGrpSpPr/>
          <p:nvPr/>
        </p:nvGrpSpPr>
        <p:grpSpPr>
          <a:xfrm flipH="1">
            <a:off x="2004646" y="1273157"/>
            <a:ext cx="3470030" cy="2209799"/>
            <a:chOff x="895350" y="1295399"/>
            <a:chExt cx="3470030" cy="2209799"/>
          </a:xfrm>
        </p:grpSpPr>
        <p:sp>
          <p:nvSpPr>
            <p:cNvPr id="189" name="Shape 189"/>
            <p:cNvSpPr/>
            <p:nvPr/>
          </p:nvSpPr>
          <p:spPr>
            <a:xfrm flipH="1">
              <a:off x="1317379" y="1295399"/>
              <a:ext cx="3048000" cy="2209799"/>
            </a:xfrm>
            <a:prstGeom prst="wedgeEllipseCallout">
              <a:avLst>
                <a:gd fmla="val -20833" name="adj1"/>
                <a:gd fmla="val 62500" name="adj2"/>
              </a:avLst>
            </a:prstGeom>
            <a:solidFill>
              <a:srgbClr val="DAE5F1"/>
            </a:solidFill>
            <a:ln cap="flat" cmpd="sng" w="25400">
              <a:solidFill>
                <a:srgbClr val="395E89"/>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SzPct val="25000"/>
                <a:buNone/>
              </a:pPr>
              <a:r>
                <a:rPr lang="en-GB" sz="2000">
                  <a:solidFill>
                    <a:schemeClr val="dk1"/>
                  </a:solidFill>
                  <a:latin typeface="Calibri"/>
                  <a:ea typeface="Calibri"/>
                  <a:cs typeface="Calibri"/>
                  <a:sym typeface="Calibri"/>
                </a:rPr>
                <a:t>The 1:1 essay plan forced me to do some work and really made me think</a:t>
              </a:r>
            </a:p>
          </p:txBody>
        </p:sp>
        <p:sp>
          <p:nvSpPr>
            <p:cNvPr id="190" name="Shape 190"/>
            <p:cNvSpPr txBox="1"/>
            <p:nvPr/>
          </p:nvSpPr>
          <p:spPr>
            <a:xfrm>
              <a:off x="895350" y="1849315"/>
              <a:ext cx="2628899" cy="1371599"/>
            </a:xfrm>
            <a:prstGeom prst="rect">
              <a:avLst/>
            </a:prstGeom>
            <a:noFill/>
            <a:ln>
              <a:noFill/>
            </a:ln>
          </p:spPr>
          <p:txBody>
            <a:bodyPr anchorCtr="0" anchor="t" bIns="45700" lIns="91425" rIns="91425" tIns="45700">
              <a:noAutofit/>
            </a:bodyPr>
            <a:lstStyle/>
            <a:p>
              <a:pPr indent="0" lvl="0" marL="0" marR="0" rtl="0" algn="ctr">
                <a:spcBef>
                  <a:spcPts val="0"/>
                </a:spcBef>
                <a:buClr>
                  <a:schemeClr val="dk1"/>
                </a:buClr>
                <a:buFont typeface="Arial"/>
                <a:buNone/>
              </a:pPr>
              <a:r>
                <a:t/>
              </a:r>
              <a:endParaRPr sz="2400">
                <a:solidFill>
                  <a:schemeClr val="dk1"/>
                </a:solidFill>
                <a:latin typeface="Calibri"/>
                <a:ea typeface="Calibri"/>
                <a:cs typeface="Calibri"/>
                <a:sym typeface="Calibri"/>
              </a:endParaRPr>
            </a:p>
          </p:txBody>
        </p:sp>
      </p:grpSp>
      <p:sp>
        <p:nvSpPr>
          <p:cNvPr id="191" name="Shape 191"/>
          <p:cNvSpPr/>
          <p:nvPr/>
        </p:nvSpPr>
        <p:spPr>
          <a:xfrm>
            <a:off x="5867400" y="4267200"/>
            <a:ext cx="3048000" cy="2209799"/>
          </a:xfrm>
          <a:prstGeom prst="wedgeEllipseCallout">
            <a:avLst>
              <a:gd fmla="val -20833" name="adj1"/>
              <a:gd fmla="val 62500" name="adj2"/>
            </a:avLst>
          </a:prstGeom>
          <a:solidFill>
            <a:srgbClr val="E5B8B7"/>
          </a:solidFill>
          <a:ln cap="flat" cmpd="sng" w="25400">
            <a:solidFill>
              <a:schemeClr val="accent2"/>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192" name="Shape 192"/>
          <p:cNvSpPr txBox="1"/>
          <p:nvPr/>
        </p:nvSpPr>
        <p:spPr>
          <a:xfrm>
            <a:off x="4114800" y="3198673"/>
            <a:ext cx="2628899" cy="905608"/>
          </a:xfrm>
          <a:prstGeom prst="rect">
            <a:avLst/>
          </a:prstGeom>
          <a:noFill/>
          <a:ln>
            <a:noFill/>
          </a:ln>
        </p:spPr>
        <p:txBody>
          <a:bodyPr anchorCtr="0" anchor="t" bIns="45700" lIns="91425" rIns="91425" tIns="45700">
            <a:noAutofit/>
          </a:bodyPr>
          <a:lstStyle/>
          <a:p>
            <a:pPr indent="0" lvl="0" marL="0" marR="0" rtl="0" algn="ctr">
              <a:spcBef>
                <a:spcPts val="0"/>
              </a:spcBef>
              <a:buClr>
                <a:schemeClr val="dk1"/>
              </a:buClr>
              <a:buSzPct val="25000"/>
              <a:buFont typeface="Arial"/>
              <a:buNone/>
            </a:pPr>
            <a:r>
              <a:rPr lang="en-GB" sz="2000">
                <a:solidFill>
                  <a:schemeClr val="dk1"/>
                </a:solidFill>
                <a:latin typeface="Calibri"/>
                <a:ea typeface="Calibri"/>
                <a:cs typeface="Calibri"/>
                <a:sym typeface="Calibri"/>
              </a:rPr>
              <a:t>Only 2 or 3 people have done the reading</a:t>
            </a:r>
          </a:p>
        </p:txBody>
      </p:sp>
      <p:sp>
        <p:nvSpPr>
          <p:cNvPr id="193" name="Shape 193"/>
          <p:cNvSpPr txBox="1"/>
          <p:nvPr/>
        </p:nvSpPr>
        <p:spPr>
          <a:xfrm>
            <a:off x="5004287" y="4451837"/>
            <a:ext cx="2628899" cy="1371599"/>
          </a:xfrm>
          <a:prstGeom prst="rect">
            <a:avLst/>
          </a:prstGeom>
          <a:noFill/>
          <a:ln>
            <a:noFill/>
          </a:ln>
        </p:spPr>
        <p:txBody>
          <a:bodyPr anchorCtr="0" anchor="t" bIns="45700" lIns="91425" rIns="91425" tIns="45700">
            <a:noAutofit/>
          </a:bodyPr>
          <a:lstStyle/>
          <a:p>
            <a:pPr indent="0" lvl="0" marL="0" marR="0" rtl="0" algn="ctr">
              <a:spcBef>
                <a:spcPts val="0"/>
              </a:spcBef>
              <a:buClr>
                <a:schemeClr val="dk1"/>
              </a:buClr>
              <a:buFont typeface="Arial"/>
              <a:buNone/>
            </a:pPr>
            <a:r>
              <a:t/>
            </a:r>
            <a:endParaRPr sz="2400">
              <a:solidFill>
                <a:schemeClr val="dk1"/>
              </a:solidFill>
              <a:latin typeface="Calibri"/>
              <a:ea typeface="Calibri"/>
              <a:cs typeface="Calibri"/>
              <a:sym typeface="Calibri"/>
            </a:endParaRPr>
          </a:p>
        </p:txBody>
      </p:sp>
      <p:sp>
        <p:nvSpPr>
          <p:cNvPr id="194" name="Shape 194"/>
          <p:cNvSpPr txBox="1"/>
          <p:nvPr/>
        </p:nvSpPr>
        <p:spPr>
          <a:xfrm>
            <a:off x="6076950" y="4862144"/>
            <a:ext cx="2628899" cy="961292"/>
          </a:xfrm>
          <a:prstGeom prst="rect">
            <a:avLst/>
          </a:prstGeom>
          <a:noFill/>
          <a:ln>
            <a:noFill/>
          </a:ln>
        </p:spPr>
        <p:txBody>
          <a:bodyPr anchorCtr="0" anchor="t" bIns="45700" lIns="91425" rIns="91425" tIns="45700">
            <a:noAutofit/>
          </a:bodyPr>
          <a:lstStyle/>
          <a:p>
            <a:pPr indent="0" lvl="0" marL="0" marR="0" rtl="0" algn="ctr">
              <a:spcBef>
                <a:spcPts val="0"/>
              </a:spcBef>
              <a:buClr>
                <a:schemeClr val="dk1"/>
              </a:buClr>
              <a:buSzPct val="25000"/>
              <a:buFont typeface="Arial"/>
              <a:buNone/>
            </a:pPr>
            <a:r>
              <a:rPr lang="en-GB" sz="2000">
                <a:solidFill>
                  <a:schemeClr val="dk1"/>
                </a:solidFill>
                <a:latin typeface="Calibri"/>
                <a:ea typeface="Calibri"/>
                <a:cs typeface="Calibri"/>
                <a:sym typeface="Calibri"/>
              </a:rPr>
              <a:t>You don’t have to attend everything</a:t>
            </a:r>
          </a:p>
        </p:txBody>
      </p:sp>
      <p:sp>
        <p:nvSpPr>
          <p:cNvPr id="195" name="Shape 195"/>
          <p:cNvSpPr txBox="1"/>
          <p:nvPr/>
        </p:nvSpPr>
        <p:spPr>
          <a:xfrm>
            <a:off x="116498" y="3779828"/>
            <a:ext cx="3617301" cy="2031325"/>
          </a:xfrm>
          <a:prstGeom prst="rect">
            <a:avLst/>
          </a:prstGeom>
          <a:noFill/>
          <a:ln>
            <a:noFill/>
          </a:ln>
        </p:spPr>
        <p:txBody>
          <a:bodyPr anchorCtr="0" anchor="t" bIns="45700" lIns="91425" rIns="91425" tIns="45700">
            <a:noAutofit/>
          </a:bodyPr>
          <a:lstStyle/>
          <a:p>
            <a:pPr indent="-285750" lvl="0" marL="285750" marR="0" rtl="0" algn="l">
              <a:spcBef>
                <a:spcPts val="0"/>
              </a:spcBef>
              <a:buClr>
                <a:schemeClr val="dk1"/>
              </a:buClr>
              <a:buSzPct val="100000"/>
              <a:buFont typeface="Arial"/>
              <a:buChar char="•"/>
            </a:pPr>
            <a:r>
              <a:rPr lang="en-GB" sz="1800">
                <a:solidFill>
                  <a:schemeClr val="dk1"/>
                </a:solidFill>
                <a:latin typeface="Calibri"/>
                <a:ea typeface="Calibri"/>
                <a:cs typeface="Calibri"/>
                <a:sym typeface="Calibri"/>
              </a:rPr>
              <a:t> Later seminars tailored to topics</a:t>
            </a:r>
          </a:p>
          <a:p>
            <a:pPr indent="-285750" lvl="0" marL="285750" marR="0" rtl="0" algn="l">
              <a:spcBef>
                <a:spcPts val="0"/>
              </a:spcBef>
              <a:buClr>
                <a:schemeClr val="dk1"/>
              </a:buClr>
              <a:buSzPct val="100000"/>
              <a:buFont typeface="Arial"/>
              <a:buChar char="•"/>
            </a:pPr>
            <a:r>
              <a:rPr lang="en-GB" sz="1800">
                <a:solidFill>
                  <a:schemeClr val="dk1"/>
                </a:solidFill>
                <a:latin typeface="Calibri"/>
                <a:ea typeface="Calibri"/>
                <a:cs typeface="Calibri"/>
                <a:sym typeface="Calibri"/>
              </a:rPr>
              <a:t>Realistic preparation target</a:t>
            </a:r>
          </a:p>
          <a:p>
            <a:pPr indent="-285750" lvl="0" marL="285750" marR="0" rtl="0" algn="l">
              <a:spcBef>
                <a:spcPts val="0"/>
              </a:spcBef>
              <a:buClr>
                <a:schemeClr val="dk1"/>
              </a:buClr>
              <a:buSzPct val="100000"/>
              <a:buFont typeface="Arial"/>
              <a:buChar char="•"/>
            </a:pPr>
            <a:r>
              <a:rPr lang="en-GB" sz="1800">
                <a:solidFill>
                  <a:schemeClr val="dk1"/>
                </a:solidFill>
                <a:latin typeface="Calibri"/>
                <a:ea typeface="Calibri"/>
                <a:cs typeface="Calibri"/>
                <a:sym typeface="Calibri"/>
              </a:rPr>
              <a:t>Scaffolded preparation</a:t>
            </a:r>
          </a:p>
          <a:p>
            <a:pPr indent="-285750" lvl="0" marL="285750" marR="0" rtl="0" algn="l">
              <a:spcBef>
                <a:spcPts val="0"/>
              </a:spcBef>
              <a:buClr>
                <a:schemeClr val="dk1"/>
              </a:buClr>
              <a:buSzPct val="100000"/>
              <a:buFont typeface="Arial"/>
              <a:buChar char="•"/>
            </a:pPr>
            <a:r>
              <a:rPr lang="en-GB" sz="1800">
                <a:solidFill>
                  <a:schemeClr val="dk1"/>
                </a:solidFill>
                <a:latin typeface="Calibri"/>
                <a:ea typeface="Calibri"/>
                <a:cs typeface="Calibri"/>
                <a:sym typeface="Calibri"/>
              </a:rPr>
              <a:t>Co-write rules of the game</a:t>
            </a:r>
          </a:p>
          <a:p>
            <a:pPr indent="-285750" lvl="0" marL="285750" marR="0" rtl="0" algn="l">
              <a:spcBef>
                <a:spcPts val="0"/>
              </a:spcBef>
              <a:buClr>
                <a:schemeClr val="dk1"/>
              </a:buClr>
              <a:buSzPct val="100000"/>
              <a:buFont typeface="Arial"/>
              <a:buChar char="•"/>
            </a:pPr>
            <a:r>
              <a:rPr lang="en-GB" sz="1800">
                <a:solidFill>
                  <a:schemeClr val="dk1"/>
                </a:solidFill>
                <a:latin typeface="Calibri"/>
                <a:ea typeface="Calibri"/>
                <a:cs typeface="Calibri"/>
                <a:sym typeface="Calibri"/>
              </a:rPr>
              <a:t>Seminars co-taught</a:t>
            </a:r>
          </a:p>
          <a:p>
            <a:pPr indent="-285750" lvl="0" marL="285750" marR="0" rtl="0" algn="l">
              <a:spcBef>
                <a:spcPts val="0"/>
              </a:spcBef>
              <a:buClr>
                <a:schemeClr val="dk1"/>
              </a:buClr>
              <a:buSzPct val="100000"/>
              <a:buFont typeface="Arial"/>
              <a:buChar char="•"/>
            </a:pPr>
            <a:r>
              <a:rPr lang="en-GB" sz="1800">
                <a:solidFill>
                  <a:schemeClr val="dk1"/>
                </a:solidFill>
                <a:latin typeface="Calibri"/>
                <a:ea typeface="Calibri"/>
                <a:cs typeface="Calibri"/>
                <a:sym typeface="Calibri"/>
              </a:rPr>
              <a:t>Model good dialogue</a:t>
            </a:r>
          </a:p>
          <a:p>
            <a:pPr indent="-285750" lvl="0" marL="285750" marR="0" rtl="0" algn="l">
              <a:spcBef>
                <a:spcPts val="0"/>
              </a:spcBef>
              <a:buClr>
                <a:schemeClr val="dk1"/>
              </a:buClr>
              <a:buSzPct val="100000"/>
              <a:buFont typeface="Arial"/>
              <a:buChar char="•"/>
            </a:pPr>
            <a:r>
              <a:rPr lang="en-GB" sz="1800">
                <a:solidFill>
                  <a:schemeClr val="dk1"/>
                </a:solidFill>
                <a:latin typeface="Calibri"/>
                <a:ea typeface="Calibri"/>
                <a:cs typeface="Calibri"/>
                <a:sym typeface="Calibri"/>
              </a:rPr>
              <a:t>Larger seminars</a:t>
            </a:r>
          </a:p>
        </p:txBody>
      </p:sp>
      <p:sp>
        <p:nvSpPr>
          <p:cNvPr id="196" name="Shape 196"/>
          <p:cNvSpPr/>
          <p:nvPr/>
        </p:nvSpPr>
        <p:spPr>
          <a:xfrm>
            <a:off x="3086100" y="4243753"/>
            <a:ext cx="3048000" cy="2209799"/>
          </a:xfrm>
          <a:prstGeom prst="wedgeEllipseCallout">
            <a:avLst>
              <a:gd fmla="val -20833" name="adj1"/>
              <a:gd fmla="val 62500" name="adj2"/>
            </a:avLst>
          </a:prstGeom>
          <a:solidFill>
            <a:srgbClr val="E5B8B7"/>
          </a:solidFill>
          <a:ln cap="flat" cmpd="sng" w="25400">
            <a:solidFill>
              <a:schemeClr val="accent2"/>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197" name="Shape 197"/>
          <p:cNvSpPr txBox="1"/>
          <p:nvPr/>
        </p:nvSpPr>
        <p:spPr>
          <a:xfrm>
            <a:off x="3295651" y="4485796"/>
            <a:ext cx="2628899" cy="905608"/>
          </a:xfrm>
          <a:prstGeom prst="rect">
            <a:avLst/>
          </a:prstGeom>
          <a:noFill/>
          <a:ln>
            <a:noFill/>
          </a:ln>
        </p:spPr>
        <p:txBody>
          <a:bodyPr anchorCtr="0" anchor="t" bIns="45700" lIns="91425" rIns="91425" tIns="45700">
            <a:noAutofit/>
          </a:bodyPr>
          <a:lstStyle/>
          <a:p>
            <a:pPr indent="0" lvl="0" marL="0" marR="0" rtl="0" algn="ctr">
              <a:spcBef>
                <a:spcPts val="0"/>
              </a:spcBef>
              <a:buClr>
                <a:schemeClr val="dk1"/>
              </a:buClr>
              <a:buSzPct val="25000"/>
              <a:buFont typeface="Arial"/>
              <a:buNone/>
            </a:pPr>
            <a:r>
              <a:rPr lang="en-GB" sz="2000">
                <a:solidFill>
                  <a:schemeClr val="dk1"/>
                </a:solidFill>
                <a:latin typeface="Calibri"/>
                <a:ea typeface="Calibri"/>
                <a:cs typeface="Calibri"/>
                <a:sym typeface="Calibri"/>
              </a:rPr>
              <a:t>I didn’t feel I understood the assessment criteria well enough to do the peer review</a:t>
            </a: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1" name="Shape 201"/>
        <p:cNvGrpSpPr/>
        <p:nvPr/>
      </p:nvGrpSpPr>
      <p:grpSpPr>
        <a:xfrm>
          <a:off x="0" y="0"/>
          <a:ext cx="0" cy="0"/>
          <a:chOff x="0" y="0"/>
          <a:chExt cx="0" cy="0"/>
        </a:xfrm>
      </p:grpSpPr>
      <p:sp>
        <p:nvSpPr>
          <p:cNvPr id="202" name="Shape 202"/>
          <p:cNvSpPr txBox="1"/>
          <p:nvPr>
            <p:ph type="title"/>
          </p:nvPr>
        </p:nvSpPr>
        <p:spPr>
          <a:xfrm>
            <a:off x="464527" y="105506"/>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1" i="0" lang="en-GB" sz="3600" u="none" cap="none" strike="noStrike">
                <a:solidFill>
                  <a:schemeClr val="dk1"/>
                </a:solidFill>
                <a:latin typeface="Calibri"/>
                <a:ea typeface="Calibri"/>
                <a:cs typeface="Calibri"/>
                <a:sym typeface="Calibri"/>
              </a:rPr>
              <a:t>Rising to the challenge</a:t>
            </a:r>
            <a:br>
              <a:rPr b="0" i="0" lang="en-GB" sz="3200" u="none" cap="none" strike="noStrike">
                <a:solidFill>
                  <a:schemeClr val="dk1"/>
                </a:solidFill>
                <a:latin typeface="Calibri"/>
                <a:ea typeface="Calibri"/>
                <a:cs typeface="Calibri"/>
                <a:sym typeface="Calibri"/>
              </a:rPr>
            </a:br>
          </a:p>
        </p:txBody>
      </p:sp>
      <p:sp>
        <p:nvSpPr>
          <p:cNvPr id="203" name="Shape 203"/>
          <p:cNvSpPr/>
          <p:nvPr/>
        </p:nvSpPr>
        <p:spPr>
          <a:xfrm>
            <a:off x="5465151" y="638904"/>
            <a:ext cx="3048000" cy="2209799"/>
          </a:xfrm>
          <a:prstGeom prst="wedgeEllipseCallout">
            <a:avLst>
              <a:gd fmla="val -20833" name="adj1"/>
              <a:gd fmla="val 62500" name="adj2"/>
            </a:avLst>
          </a:prstGeom>
          <a:solidFill>
            <a:srgbClr val="DAE5F1"/>
          </a:solidFill>
          <a:ln cap="flat" cmpd="sng" w="25400">
            <a:solidFill>
              <a:srgbClr val="395E89"/>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204" name="Shape 204"/>
          <p:cNvSpPr txBox="1"/>
          <p:nvPr>
            <p:ph idx="1" type="body"/>
          </p:nvPr>
        </p:nvSpPr>
        <p:spPr>
          <a:xfrm>
            <a:off x="5784971" y="990600"/>
            <a:ext cx="2336555" cy="1257299"/>
          </a:xfrm>
          <a:prstGeom prst="rect">
            <a:avLst/>
          </a:prstGeom>
          <a:noFill/>
          <a:ln>
            <a:noFill/>
          </a:ln>
        </p:spPr>
        <p:txBody>
          <a:bodyPr anchorCtr="0" anchor="t" bIns="45700" lIns="91425" rIns="91425" tIns="45700">
            <a:noAutofit/>
          </a:bodyPr>
          <a:lstStyle/>
          <a:p>
            <a:pPr indent="0" lvl="0" marL="0" marR="0" rtl="0" algn="ctr">
              <a:spcBef>
                <a:spcPts val="0"/>
              </a:spcBef>
              <a:buClr>
                <a:schemeClr val="dk1"/>
              </a:buClr>
              <a:buSzPct val="25000"/>
              <a:buFont typeface="Arial"/>
              <a:buNone/>
            </a:pPr>
            <a:r>
              <a:rPr b="0" i="0" lang="en-GB" sz="2000" u="none" cap="none" strike="noStrike">
                <a:solidFill>
                  <a:schemeClr val="dk1"/>
                </a:solidFill>
                <a:latin typeface="Calibri"/>
                <a:ea typeface="Calibri"/>
                <a:cs typeface="Calibri"/>
                <a:sym typeface="Calibri"/>
              </a:rPr>
              <a:t>Seminars linked to specific skills so we could  learn if we were on the right track</a:t>
            </a:r>
          </a:p>
        </p:txBody>
      </p:sp>
      <p:sp>
        <p:nvSpPr>
          <p:cNvPr id="205" name="Shape 205"/>
          <p:cNvSpPr/>
          <p:nvPr/>
        </p:nvSpPr>
        <p:spPr>
          <a:xfrm>
            <a:off x="4114800" y="2927838"/>
            <a:ext cx="3048000" cy="2209799"/>
          </a:xfrm>
          <a:prstGeom prst="wedgeEllipseCallout">
            <a:avLst>
              <a:gd fmla="val -20833" name="adj1"/>
              <a:gd fmla="val 62500" name="adj2"/>
            </a:avLst>
          </a:prstGeom>
          <a:solidFill>
            <a:srgbClr val="E5B8B7"/>
          </a:solidFill>
          <a:ln cap="flat" cmpd="sng" w="25400">
            <a:solidFill>
              <a:srgbClr val="953734"/>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206" name="Shape 206"/>
          <p:cNvSpPr/>
          <p:nvPr/>
        </p:nvSpPr>
        <p:spPr>
          <a:xfrm>
            <a:off x="5867400" y="4267200"/>
            <a:ext cx="3048000" cy="2209799"/>
          </a:xfrm>
          <a:prstGeom prst="wedgeEllipseCallout">
            <a:avLst>
              <a:gd fmla="val -20833" name="adj1"/>
              <a:gd fmla="val 62500" name="adj2"/>
            </a:avLst>
          </a:prstGeom>
          <a:solidFill>
            <a:srgbClr val="E5B8B7"/>
          </a:solidFill>
          <a:ln cap="flat" cmpd="sng" w="25400">
            <a:solidFill>
              <a:schemeClr val="accent2"/>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207" name="Shape 207"/>
          <p:cNvSpPr txBox="1"/>
          <p:nvPr/>
        </p:nvSpPr>
        <p:spPr>
          <a:xfrm>
            <a:off x="4324350" y="3437791"/>
            <a:ext cx="2628899" cy="1371599"/>
          </a:xfrm>
          <a:prstGeom prst="rect">
            <a:avLst/>
          </a:prstGeom>
          <a:noFill/>
          <a:ln>
            <a:noFill/>
          </a:ln>
        </p:spPr>
        <p:txBody>
          <a:bodyPr anchorCtr="0" anchor="t" bIns="45700" lIns="91425" rIns="91425" tIns="45700">
            <a:noAutofit/>
          </a:bodyPr>
          <a:lstStyle/>
          <a:p>
            <a:pPr indent="0" lvl="0" marL="0" marR="0" rtl="0" algn="ctr">
              <a:spcBef>
                <a:spcPts val="0"/>
              </a:spcBef>
              <a:buClr>
                <a:schemeClr val="dk1"/>
              </a:buClr>
              <a:buSzPct val="25000"/>
              <a:buFont typeface="Arial"/>
              <a:buNone/>
            </a:pPr>
            <a:r>
              <a:rPr lang="en-GB" sz="2400">
                <a:solidFill>
                  <a:schemeClr val="dk1"/>
                </a:solidFill>
                <a:latin typeface="Calibri"/>
                <a:ea typeface="Calibri"/>
                <a:cs typeface="Calibri"/>
                <a:sym typeface="Calibri"/>
              </a:rPr>
              <a:t>It’s scary</a:t>
            </a:r>
          </a:p>
        </p:txBody>
      </p:sp>
      <p:sp>
        <p:nvSpPr>
          <p:cNvPr id="208" name="Shape 208"/>
          <p:cNvSpPr txBox="1"/>
          <p:nvPr/>
        </p:nvSpPr>
        <p:spPr>
          <a:xfrm>
            <a:off x="5004287" y="4451837"/>
            <a:ext cx="2628899" cy="1371599"/>
          </a:xfrm>
          <a:prstGeom prst="rect">
            <a:avLst/>
          </a:prstGeom>
          <a:noFill/>
          <a:ln>
            <a:noFill/>
          </a:ln>
        </p:spPr>
        <p:txBody>
          <a:bodyPr anchorCtr="0" anchor="t" bIns="45700" lIns="91425" rIns="91425" tIns="45700">
            <a:noAutofit/>
          </a:bodyPr>
          <a:lstStyle/>
          <a:p>
            <a:pPr indent="0" lvl="0" marL="0" marR="0" rtl="0" algn="ctr">
              <a:spcBef>
                <a:spcPts val="0"/>
              </a:spcBef>
              <a:buClr>
                <a:schemeClr val="dk1"/>
              </a:buClr>
              <a:buFont typeface="Arial"/>
              <a:buNone/>
            </a:pPr>
            <a:r>
              <a:t/>
            </a:r>
            <a:endParaRPr sz="2400">
              <a:solidFill>
                <a:schemeClr val="dk1"/>
              </a:solidFill>
              <a:latin typeface="Calibri"/>
              <a:ea typeface="Calibri"/>
              <a:cs typeface="Calibri"/>
              <a:sym typeface="Calibri"/>
            </a:endParaRPr>
          </a:p>
        </p:txBody>
      </p:sp>
      <p:sp>
        <p:nvSpPr>
          <p:cNvPr id="209" name="Shape 209"/>
          <p:cNvSpPr txBox="1"/>
          <p:nvPr/>
        </p:nvSpPr>
        <p:spPr>
          <a:xfrm>
            <a:off x="6076950" y="4853351"/>
            <a:ext cx="2628899" cy="961292"/>
          </a:xfrm>
          <a:prstGeom prst="rect">
            <a:avLst/>
          </a:prstGeom>
          <a:noFill/>
          <a:ln>
            <a:noFill/>
          </a:ln>
        </p:spPr>
        <p:txBody>
          <a:bodyPr anchorCtr="0" anchor="t" bIns="45700" lIns="91425" rIns="91425" tIns="45700">
            <a:noAutofit/>
          </a:bodyPr>
          <a:lstStyle/>
          <a:p>
            <a:pPr indent="0" lvl="0" marL="0" marR="0" rtl="0" algn="ctr">
              <a:spcBef>
                <a:spcPts val="0"/>
              </a:spcBef>
              <a:buClr>
                <a:schemeClr val="dk1"/>
              </a:buClr>
              <a:buFont typeface="Arial"/>
              <a:buNone/>
            </a:pPr>
            <a:r>
              <a:t/>
            </a:r>
            <a:endParaRPr sz="2000">
              <a:solidFill>
                <a:schemeClr val="dk1"/>
              </a:solidFill>
              <a:latin typeface="Calibri"/>
              <a:ea typeface="Calibri"/>
              <a:cs typeface="Calibri"/>
              <a:sym typeface="Calibri"/>
            </a:endParaRPr>
          </a:p>
        </p:txBody>
      </p:sp>
      <p:sp>
        <p:nvSpPr>
          <p:cNvPr id="210" name="Shape 210"/>
          <p:cNvSpPr txBox="1"/>
          <p:nvPr/>
        </p:nvSpPr>
        <p:spPr>
          <a:xfrm>
            <a:off x="304800" y="4123591"/>
            <a:ext cx="3617301" cy="1200329"/>
          </a:xfrm>
          <a:prstGeom prst="rect">
            <a:avLst/>
          </a:prstGeom>
          <a:noFill/>
          <a:ln>
            <a:noFill/>
          </a:ln>
        </p:spPr>
        <p:txBody>
          <a:bodyPr anchorCtr="0" anchor="t" bIns="45700" lIns="91425" rIns="91425" tIns="45700">
            <a:noAutofit/>
          </a:bodyPr>
          <a:lstStyle/>
          <a:p>
            <a:pPr indent="-285750" lvl="0" marL="285750" marR="0" rtl="0" algn="l">
              <a:spcBef>
                <a:spcPts val="0"/>
              </a:spcBef>
              <a:buClr>
                <a:schemeClr val="dk1"/>
              </a:buClr>
              <a:buSzPct val="100000"/>
              <a:buFont typeface="Arial"/>
              <a:buChar char="•"/>
            </a:pPr>
            <a:r>
              <a:rPr lang="en-GB" sz="1800">
                <a:solidFill>
                  <a:schemeClr val="dk1"/>
                </a:solidFill>
                <a:latin typeface="Calibri"/>
                <a:ea typeface="Calibri"/>
                <a:cs typeface="Calibri"/>
                <a:sym typeface="Calibri"/>
              </a:rPr>
              <a:t>Engage in a low risk manner - scaffolding</a:t>
            </a:r>
          </a:p>
          <a:p>
            <a:pPr indent="-285750" lvl="0" marL="285750" marR="0" rtl="0" algn="l">
              <a:spcBef>
                <a:spcPts val="0"/>
              </a:spcBef>
              <a:buClr>
                <a:schemeClr val="dk1"/>
              </a:buClr>
              <a:buSzPct val="100000"/>
              <a:buFont typeface="Arial"/>
              <a:buChar char="•"/>
            </a:pPr>
            <a:r>
              <a:rPr lang="en-GB" sz="1800">
                <a:solidFill>
                  <a:schemeClr val="dk1"/>
                </a:solidFill>
                <a:latin typeface="Calibri"/>
                <a:ea typeface="Calibri"/>
                <a:cs typeface="Calibri"/>
                <a:sym typeface="Calibri"/>
              </a:rPr>
              <a:t>Focused seminars </a:t>
            </a:r>
          </a:p>
          <a:p>
            <a:pPr indent="-285750" lvl="0" marL="285750" marR="0" rtl="0" algn="l">
              <a:spcBef>
                <a:spcPts val="0"/>
              </a:spcBef>
              <a:buClr>
                <a:schemeClr val="dk1"/>
              </a:buClr>
              <a:buSzPct val="100000"/>
              <a:buFont typeface="Arial"/>
              <a:buChar char="•"/>
            </a:pPr>
            <a:r>
              <a:rPr lang="en-GB" sz="1800">
                <a:solidFill>
                  <a:schemeClr val="dk1"/>
                </a:solidFill>
                <a:latin typeface="Calibri"/>
                <a:ea typeface="Calibri"/>
                <a:cs typeface="Calibri"/>
                <a:sym typeface="Calibri"/>
              </a:rPr>
              <a:t>Focused formative</a:t>
            </a:r>
          </a:p>
        </p:txBody>
      </p:sp>
      <p:grpSp>
        <p:nvGrpSpPr>
          <p:cNvPr id="211" name="Shape 211"/>
          <p:cNvGrpSpPr/>
          <p:nvPr/>
        </p:nvGrpSpPr>
        <p:grpSpPr>
          <a:xfrm flipH="1">
            <a:off x="16851" y="1475836"/>
            <a:ext cx="3048000" cy="2209799"/>
            <a:chOff x="685799" y="1430215"/>
            <a:chExt cx="3048000" cy="2209799"/>
          </a:xfrm>
        </p:grpSpPr>
        <p:sp>
          <p:nvSpPr>
            <p:cNvPr id="212" name="Shape 212"/>
            <p:cNvSpPr/>
            <p:nvPr/>
          </p:nvSpPr>
          <p:spPr>
            <a:xfrm flipH="1">
              <a:off x="685799" y="1430215"/>
              <a:ext cx="3048000" cy="2209799"/>
            </a:xfrm>
            <a:prstGeom prst="wedgeEllipseCallout">
              <a:avLst>
                <a:gd fmla="val -20833" name="adj1"/>
                <a:gd fmla="val 62500" name="adj2"/>
              </a:avLst>
            </a:prstGeom>
            <a:solidFill>
              <a:srgbClr val="DAE5F1"/>
            </a:solidFill>
            <a:ln cap="flat" cmpd="sng" w="25400">
              <a:solidFill>
                <a:srgbClr val="395E89"/>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213" name="Shape 213"/>
            <p:cNvSpPr txBox="1"/>
            <p:nvPr/>
          </p:nvSpPr>
          <p:spPr>
            <a:xfrm>
              <a:off x="895350" y="1849315"/>
              <a:ext cx="2628899" cy="1371599"/>
            </a:xfrm>
            <a:prstGeom prst="rect">
              <a:avLst/>
            </a:prstGeom>
            <a:noFill/>
            <a:ln>
              <a:noFill/>
            </a:ln>
          </p:spPr>
          <p:txBody>
            <a:bodyPr anchorCtr="0" anchor="t" bIns="45700" lIns="91425" rIns="91425" tIns="45700">
              <a:noAutofit/>
            </a:bodyPr>
            <a:lstStyle/>
            <a:p>
              <a:pPr indent="0" lvl="0" marL="0" marR="0" rtl="0" algn="ctr">
                <a:spcBef>
                  <a:spcPts val="0"/>
                </a:spcBef>
                <a:buClr>
                  <a:schemeClr val="dk1"/>
                </a:buClr>
                <a:buFont typeface="Arial"/>
                <a:buNone/>
              </a:pPr>
              <a:r>
                <a:t/>
              </a:r>
              <a:endParaRPr sz="2400">
                <a:solidFill>
                  <a:schemeClr val="dk1"/>
                </a:solidFill>
                <a:latin typeface="Calibri"/>
                <a:ea typeface="Calibri"/>
                <a:cs typeface="Calibri"/>
                <a:sym typeface="Calibri"/>
              </a:endParaRPr>
            </a:p>
          </p:txBody>
        </p:sp>
      </p:grpSp>
      <p:grpSp>
        <p:nvGrpSpPr>
          <p:cNvPr id="214" name="Shape 214"/>
          <p:cNvGrpSpPr/>
          <p:nvPr/>
        </p:nvGrpSpPr>
        <p:grpSpPr>
          <a:xfrm>
            <a:off x="2626701" y="838198"/>
            <a:ext cx="3048000" cy="2209799"/>
            <a:chOff x="2398101" y="1104898"/>
            <a:chExt cx="3048000" cy="2209799"/>
          </a:xfrm>
        </p:grpSpPr>
        <p:grpSp>
          <p:nvGrpSpPr>
            <p:cNvPr id="215" name="Shape 215"/>
            <p:cNvGrpSpPr/>
            <p:nvPr/>
          </p:nvGrpSpPr>
          <p:grpSpPr>
            <a:xfrm flipH="1">
              <a:off x="2398101" y="1104898"/>
              <a:ext cx="3048000" cy="2209799"/>
              <a:chOff x="685799" y="1430215"/>
              <a:chExt cx="3048000" cy="2209799"/>
            </a:xfrm>
          </p:grpSpPr>
          <p:sp>
            <p:nvSpPr>
              <p:cNvPr id="216" name="Shape 216"/>
              <p:cNvSpPr/>
              <p:nvPr/>
            </p:nvSpPr>
            <p:spPr>
              <a:xfrm flipH="1">
                <a:off x="685799" y="1430215"/>
                <a:ext cx="3048000" cy="2209799"/>
              </a:xfrm>
              <a:prstGeom prst="wedgeEllipseCallout">
                <a:avLst>
                  <a:gd fmla="val -20833" name="adj1"/>
                  <a:gd fmla="val 62500" name="adj2"/>
                </a:avLst>
              </a:prstGeom>
              <a:solidFill>
                <a:srgbClr val="DAE5F1"/>
              </a:solidFill>
              <a:ln cap="flat" cmpd="sng" w="25400">
                <a:solidFill>
                  <a:srgbClr val="395E89"/>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217" name="Shape 217"/>
              <p:cNvSpPr txBox="1"/>
              <p:nvPr/>
            </p:nvSpPr>
            <p:spPr>
              <a:xfrm>
                <a:off x="895350" y="1849315"/>
                <a:ext cx="2628899" cy="1371599"/>
              </a:xfrm>
              <a:prstGeom prst="rect">
                <a:avLst/>
              </a:prstGeom>
              <a:noFill/>
              <a:ln>
                <a:noFill/>
              </a:ln>
            </p:spPr>
            <p:txBody>
              <a:bodyPr anchorCtr="0" anchor="t" bIns="45700" lIns="91425" rIns="91425" tIns="45700">
                <a:noAutofit/>
              </a:bodyPr>
              <a:lstStyle/>
              <a:p>
                <a:pPr indent="0" lvl="0" marL="0" marR="0" rtl="0" algn="ctr">
                  <a:spcBef>
                    <a:spcPts val="0"/>
                  </a:spcBef>
                  <a:buClr>
                    <a:schemeClr val="dk1"/>
                  </a:buClr>
                  <a:buFont typeface="Arial"/>
                  <a:buNone/>
                </a:pPr>
                <a:r>
                  <a:t/>
                </a:r>
                <a:endParaRPr sz="2400">
                  <a:solidFill>
                    <a:schemeClr val="dk1"/>
                  </a:solidFill>
                  <a:latin typeface="Calibri"/>
                  <a:ea typeface="Calibri"/>
                  <a:cs typeface="Calibri"/>
                  <a:sym typeface="Calibri"/>
                </a:endParaRPr>
              </a:p>
            </p:txBody>
          </p:sp>
        </p:grpSp>
        <p:sp>
          <p:nvSpPr>
            <p:cNvPr id="218" name="Shape 218"/>
            <p:cNvSpPr/>
            <p:nvPr/>
          </p:nvSpPr>
          <p:spPr>
            <a:xfrm>
              <a:off x="2626701" y="1523996"/>
              <a:ext cx="2609849" cy="1323439"/>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2000">
                  <a:solidFill>
                    <a:schemeClr val="dk1"/>
                  </a:solidFill>
                  <a:latin typeface="Calibri"/>
                  <a:ea typeface="Calibri"/>
                  <a:cs typeface="Calibri"/>
                  <a:sym typeface="Calibri"/>
                </a:rPr>
                <a:t>Content isn’t taught – we have to read things and think for ourselves and then discuss it.  </a:t>
              </a:r>
            </a:p>
          </p:txBody>
        </p:sp>
      </p:grpSp>
      <p:sp>
        <p:nvSpPr>
          <p:cNvPr id="219" name="Shape 219"/>
          <p:cNvSpPr/>
          <p:nvPr/>
        </p:nvSpPr>
        <p:spPr>
          <a:xfrm>
            <a:off x="397852" y="1920292"/>
            <a:ext cx="2286000" cy="1323439"/>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2000">
                <a:solidFill>
                  <a:schemeClr val="dk1"/>
                </a:solidFill>
                <a:latin typeface="Calibri"/>
                <a:ea typeface="Calibri"/>
                <a:cs typeface="Calibri"/>
                <a:sym typeface="Calibri"/>
              </a:rPr>
              <a:t>You become more critical and understand what being critical is.</a:t>
            </a:r>
          </a:p>
        </p:txBody>
      </p:sp>
      <p:sp>
        <p:nvSpPr>
          <p:cNvPr id="220" name="Shape 220"/>
          <p:cNvSpPr/>
          <p:nvPr/>
        </p:nvSpPr>
        <p:spPr>
          <a:xfrm>
            <a:off x="6086475" y="4710380"/>
            <a:ext cx="2609849" cy="1323439"/>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lang="en-GB" sz="2000">
                <a:solidFill>
                  <a:schemeClr val="dk1"/>
                </a:solidFill>
                <a:latin typeface="Calibri"/>
                <a:ea typeface="Calibri"/>
                <a:cs typeface="Calibri"/>
                <a:sym typeface="Calibri"/>
              </a:rPr>
              <a:t>We need more help with criticality and writing; be more specific  </a:t>
            </a:r>
          </a:p>
        </p:txBody>
      </p:sp>
      <p:sp>
        <p:nvSpPr>
          <p:cNvPr id="221" name="Shape 221"/>
          <p:cNvSpPr/>
          <p:nvPr/>
        </p:nvSpPr>
        <p:spPr>
          <a:xfrm>
            <a:off x="3086100" y="4243753"/>
            <a:ext cx="3048000" cy="2209799"/>
          </a:xfrm>
          <a:prstGeom prst="wedgeEllipseCallout">
            <a:avLst>
              <a:gd fmla="val -20833" name="adj1"/>
              <a:gd fmla="val 62500" name="adj2"/>
            </a:avLst>
          </a:prstGeom>
          <a:solidFill>
            <a:srgbClr val="E5B8B7"/>
          </a:solidFill>
          <a:ln cap="flat" cmpd="sng" w="25400">
            <a:solidFill>
              <a:schemeClr val="accent2"/>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222" name="Shape 222"/>
          <p:cNvSpPr txBox="1"/>
          <p:nvPr/>
        </p:nvSpPr>
        <p:spPr>
          <a:xfrm>
            <a:off x="3324958" y="4723755"/>
            <a:ext cx="2628899" cy="905608"/>
          </a:xfrm>
          <a:prstGeom prst="rect">
            <a:avLst/>
          </a:prstGeom>
          <a:noFill/>
          <a:ln>
            <a:noFill/>
          </a:ln>
        </p:spPr>
        <p:txBody>
          <a:bodyPr anchorCtr="0" anchor="t" bIns="45700" lIns="91425" rIns="91425" tIns="45700">
            <a:noAutofit/>
          </a:bodyPr>
          <a:lstStyle/>
          <a:p>
            <a:pPr indent="0" lvl="0" marL="0" marR="0" rtl="0" algn="ctr">
              <a:spcBef>
                <a:spcPts val="0"/>
              </a:spcBef>
              <a:buClr>
                <a:schemeClr val="dk1"/>
              </a:buClr>
              <a:buSzPct val="25000"/>
              <a:buFont typeface="Arial"/>
              <a:buNone/>
            </a:pPr>
            <a:r>
              <a:rPr lang="en-GB" sz="2000">
                <a:solidFill>
                  <a:schemeClr val="dk1"/>
                </a:solidFill>
                <a:latin typeface="Calibri"/>
                <a:ea typeface="Calibri"/>
                <a:cs typeface="Calibri"/>
                <a:sym typeface="Calibri"/>
              </a:rPr>
              <a:t>The reading is difficult and its time wasted  if you’re not doing the essay</a:t>
            </a: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6" name="Shape 226"/>
        <p:cNvGrpSpPr/>
        <p:nvPr/>
      </p:nvGrpSpPr>
      <p:grpSpPr>
        <a:xfrm>
          <a:off x="0" y="0"/>
          <a:ext cx="0" cy="0"/>
          <a:chOff x="0" y="0"/>
          <a:chExt cx="0" cy="0"/>
        </a:xfrm>
      </p:grpSpPr>
      <p:sp>
        <p:nvSpPr>
          <p:cNvPr id="227" name="Shape 227"/>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0" i="0" lang="en-GB" sz="4400" u="none" cap="none" strike="noStrike">
                <a:solidFill>
                  <a:schemeClr val="dk1"/>
                </a:solidFill>
                <a:latin typeface="Calibri"/>
                <a:ea typeface="Calibri"/>
                <a:cs typeface="Calibri"/>
                <a:sym typeface="Calibri"/>
              </a:rPr>
              <a:t>Summary</a:t>
            </a:r>
          </a:p>
        </p:txBody>
      </p:sp>
      <p:sp>
        <p:nvSpPr>
          <p:cNvPr id="228" name="Shape 228"/>
          <p:cNvSpPr txBox="1"/>
          <p:nvPr>
            <p:ph idx="1" type="body"/>
          </p:nvPr>
        </p:nvSpPr>
        <p:spPr>
          <a:xfrm>
            <a:off x="457200" y="1600200"/>
            <a:ext cx="8229600" cy="4525963"/>
          </a:xfrm>
          <a:prstGeom prst="rect">
            <a:avLst/>
          </a:prstGeom>
          <a:noFill/>
          <a:ln>
            <a:noFill/>
          </a:ln>
        </p:spPr>
        <p:txBody>
          <a:bodyPr anchorCtr="0" anchor="t" bIns="45700" lIns="91425" rIns="91425" tIns="45700">
            <a:noAutofit/>
          </a:bodyPr>
          <a:lstStyle/>
          <a:p>
            <a:pPr indent="-342900" lvl="0" marL="342900" marR="0" rtl="0" algn="l">
              <a:spcBef>
                <a:spcPts val="0"/>
              </a:spcBef>
              <a:spcAft>
                <a:spcPts val="0"/>
              </a:spcAft>
              <a:buClr>
                <a:schemeClr val="dk1"/>
              </a:buClr>
              <a:buSzPct val="100000"/>
              <a:buFont typeface="Arial"/>
              <a:buChar char="•"/>
            </a:pPr>
            <a:r>
              <a:rPr b="0" i="0" lang="en-GB" sz="3200" u="none" cap="none" strike="noStrike">
                <a:solidFill>
                  <a:schemeClr val="dk1"/>
                </a:solidFill>
                <a:latin typeface="Calibri"/>
                <a:ea typeface="Calibri"/>
                <a:cs typeface="Calibri"/>
                <a:sym typeface="Calibri"/>
              </a:rPr>
              <a:t>Partnership lens </a:t>
            </a:r>
          </a:p>
          <a:p>
            <a:pPr indent="-228600" lvl="2" marL="1143000" marR="0" rtl="0" algn="l">
              <a:spcBef>
                <a:spcPts val="480"/>
              </a:spcBef>
              <a:spcAft>
                <a:spcPts val="0"/>
              </a:spcAft>
              <a:buClr>
                <a:schemeClr val="dk1"/>
              </a:buClr>
              <a:buSzPct val="100000"/>
              <a:buFont typeface="Arial"/>
              <a:buChar char="•"/>
            </a:pPr>
            <a:r>
              <a:rPr b="0" i="0" lang="en-GB" sz="2400" u="none" cap="none" strike="noStrike">
                <a:solidFill>
                  <a:schemeClr val="dk1"/>
                </a:solidFill>
                <a:latin typeface="Calibri"/>
                <a:ea typeface="Calibri"/>
                <a:cs typeface="Calibri"/>
                <a:sym typeface="Calibri"/>
              </a:rPr>
              <a:t>Listen/consult (properly) – it’s not just feedback</a:t>
            </a:r>
          </a:p>
          <a:p>
            <a:pPr indent="-228600" lvl="2" marL="1143000" marR="0" rtl="0" algn="l">
              <a:spcBef>
                <a:spcPts val="480"/>
              </a:spcBef>
              <a:spcAft>
                <a:spcPts val="0"/>
              </a:spcAft>
              <a:buClr>
                <a:schemeClr val="dk1"/>
              </a:buClr>
              <a:buSzPct val="100000"/>
              <a:buFont typeface="Arial"/>
              <a:buChar char="•"/>
            </a:pPr>
            <a:r>
              <a:rPr b="0" i="0" lang="en-GB" sz="2400" u="none" cap="none" strike="noStrike">
                <a:solidFill>
                  <a:schemeClr val="dk1"/>
                </a:solidFill>
                <a:latin typeface="Calibri"/>
                <a:ea typeface="Calibri"/>
                <a:cs typeface="Calibri"/>
                <a:sym typeface="Calibri"/>
              </a:rPr>
              <a:t>Led us to think about our relationship with our students</a:t>
            </a:r>
          </a:p>
          <a:p>
            <a:pPr indent="-228600" lvl="2" marL="1143000" marR="0" rtl="0" algn="l">
              <a:spcBef>
                <a:spcPts val="480"/>
              </a:spcBef>
              <a:spcAft>
                <a:spcPts val="0"/>
              </a:spcAft>
              <a:buClr>
                <a:schemeClr val="dk1"/>
              </a:buClr>
              <a:buSzPct val="100000"/>
              <a:buFont typeface="Arial"/>
              <a:buNone/>
            </a:pPr>
            <a:r>
              <a:t/>
            </a:r>
            <a:endParaRPr b="0" i="0" sz="2400" u="none" cap="none" strike="noStrike">
              <a:solidFill>
                <a:schemeClr val="dk1"/>
              </a:solidFill>
              <a:latin typeface="Calibri"/>
              <a:ea typeface="Calibri"/>
              <a:cs typeface="Calibri"/>
              <a:sym typeface="Calibri"/>
            </a:endParaRPr>
          </a:p>
          <a:p>
            <a:pPr indent="-342900" lvl="0" marL="342900" marR="0" rtl="0" algn="l">
              <a:spcBef>
                <a:spcPts val="640"/>
              </a:spcBef>
              <a:spcAft>
                <a:spcPts val="0"/>
              </a:spcAft>
              <a:buClr>
                <a:schemeClr val="dk1"/>
              </a:buClr>
              <a:buSzPct val="100000"/>
              <a:buFont typeface="Arial"/>
              <a:buChar char="•"/>
            </a:pPr>
            <a:r>
              <a:rPr b="0" i="0" lang="en-GB" sz="3200" u="none" cap="none" strike="noStrike">
                <a:solidFill>
                  <a:schemeClr val="dk1"/>
                </a:solidFill>
                <a:latin typeface="Calibri"/>
                <a:ea typeface="Calibri"/>
                <a:cs typeface="Calibri"/>
                <a:sym typeface="Calibri"/>
              </a:rPr>
              <a:t>Next steps</a:t>
            </a:r>
          </a:p>
          <a:p>
            <a:pPr indent="-228600" lvl="2" marL="1143000" marR="0" rtl="0" algn="l">
              <a:spcBef>
                <a:spcPts val="480"/>
              </a:spcBef>
              <a:spcAft>
                <a:spcPts val="0"/>
              </a:spcAft>
              <a:buClr>
                <a:schemeClr val="dk1"/>
              </a:buClr>
              <a:buSzPct val="100000"/>
              <a:buFont typeface="Arial"/>
              <a:buChar char="•"/>
            </a:pPr>
            <a:r>
              <a:rPr b="0" i="0" lang="en-GB" sz="2400" u="none" cap="none" strike="noStrike">
                <a:solidFill>
                  <a:schemeClr val="dk1"/>
                </a:solidFill>
                <a:latin typeface="Calibri"/>
                <a:ea typeface="Calibri"/>
                <a:cs typeface="Calibri"/>
                <a:sym typeface="Calibri"/>
              </a:rPr>
              <a:t>Empty seminars and lab seminars! </a:t>
            </a:r>
          </a:p>
          <a:p>
            <a:pPr indent="-228600" lvl="2" marL="1143000" marR="0" rtl="0" algn="l">
              <a:spcBef>
                <a:spcPts val="480"/>
              </a:spcBef>
              <a:spcAft>
                <a:spcPts val="0"/>
              </a:spcAft>
              <a:buClr>
                <a:schemeClr val="dk1"/>
              </a:buClr>
              <a:buSzPct val="100000"/>
              <a:buFont typeface="Arial"/>
              <a:buChar char="•"/>
            </a:pPr>
            <a:r>
              <a:rPr b="0" i="0" lang="en-GB" sz="2400" u="none" cap="none" strike="noStrike">
                <a:solidFill>
                  <a:schemeClr val="dk1"/>
                </a:solidFill>
                <a:latin typeface="Calibri"/>
                <a:ea typeface="Calibri"/>
                <a:cs typeface="Calibri"/>
                <a:sym typeface="Calibri"/>
              </a:rPr>
              <a:t>Identify students as lead consultants</a:t>
            </a:r>
          </a:p>
          <a:p>
            <a:pPr indent="-228600" lvl="2" marL="1143000" marR="0" rtl="0" algn="l">
              <a:spcBef>
                <a:spcPts val="480"/>
              </a:spcBef>
              <a:buClr>
                <a:schemeClr val="dk1"/>
              </a:buClr>
              <a:buSzPct val="100000"/>
              <a:buFont typeface="Arial"/>
              <a:buNone/>
            </a:pPr>
            <a:r>
              <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2" name="Shape 232"/>
        <p:cNvGrpSpPr/>
        <p:nvPr/>
      </p:nvGrpSpPr>
      <p:grpSpPr>
        <a:xfrm>
          <a:off x="0" y="0"/>
          <a:ext cx="0" cy="0"/>
          <a:chOff x="0" y="0"/>
          <a:chExt cx="0" cy="0"/>
        </a:xfrm>
      </p:grpSpPr>
      <p:sp>
        <p:nvSpPr>
          <p:cNvPr id="233" name="Shape 233"/>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0" i="0" lang="en-GB" sz="4400" u="none" cap="none" strike="noStrike">
                <a:solidFill>
                  <a:schemeClr val="dk1"/>
                </a:solidFill>
                <a:latin typeface="Calibri"/>
                <a:ea typeface="Calibri"/>
                <a:cs typeface="Calibri"/>
                <a:sym typeface="Calibri"/>
              </a:rPr>
              <a:t>Break out</a:t>
            </a:r>
          </a:p>
        </p:txBody>
      </p:sp>
      <p:sp>
        <p:nvSpPr>
          <p:cNvPr id="234" name="Shape 234"/>
          <p:cNvSpPr txBox="1"/>
          <p:nvPr>
            <p:ph idx="1" type="body"/>
          </p:nvPr>
        </p:nvSpPr>
        <p:spPr>
          <a:xfrm>
            <a:off x="457200" y="1600200"/>
            <a:ext cx="8229600" cy="4525963"/>
          </a:xfrm>
          <a:prstGeom prst="rect">
            <a:avLst/>
          </a:prstGeom>
          <a:noFill/>
          <a:ln>
            <a:noFill/>
          </a:ln>
        </p:spPr>
        <p:txBody>
          <a:bodyPr anchorCtr="0" anchor="t" bIns="45700" lIns="91425" rIns="91425" tIns="45700">
            <a:noAutofit/>
          </a:bodyPr>
          <a:lstStyle/>
          <a:p>
            <a:pPr indent="-342900" lvl="0" marL="342900" marR="0" rtl="0" algn="l">
              <a:spcBef>
                <a:spcPts val="0"/>
              </a:spcBef>
              <a:spcAft>
                <a:spcPts val="0"/>
              </a:spcAft>
              <a:buClr>
                <a:schemeClr val="dk1"/>
              </a:buClr>
              <a:buSzPct val="100000"/>
              <a:buFont typeface="Arial"/>
              <a:buChar char="•"/>
            </a:pPr>
            <a:r>
              <a:rPr b="0" i="0" lang="en-GB" sz="3200" u="none" cap="none" strike="noStrike">
                <a:solidFill>
                  <a:schemeClr val="dk1"/>
                </a:solidFill>
                <a:latin typeface="Calibri"/>
                <a:ea typeface="Calibri"/>
                <a:cs typeface="Calibri"/>
                <a:sym typeface="Calibri"/>
              </a:rPr>
              <a:t>How might you use partnership approaches?</a:t>
            </a:r>
          </a:p>
          <a:p>
            <a:pPr indent="-342900" lvl="0" marL="342900" marR="0" rtl="0" algn="l">
              <a:spcBef>
                <a:spcPts val="640"/>
              </a:spcBef>
              <a:buClr>
                <a:schemeClr val="dk1"/>
              </a:buClr>
              <a:buSzPct val="100000"/>
              <a:buFont typeface="Arial"/>
              <a:buChar char="•"/>
            </a:pPr>
            <a:r>
              <a:rPr b="0" i="0" lang="en-GB" sz="3200" u="none" cap="none" strike="noStrike">
                <a:solidFill>
                  <a:schemeClr val="dk1"/>
                </a:solidFill>
                <a:latin typeface="Calibri"/>
                <a:ea typeface="Calibri"/>
                <a:cs typeface="Calibri"/>
                <a:sym typeface="Calibri"/>
              </a:rPr>
              <a:t>What are the barriers to further development and how might you overcome them?</a:t>
            </a: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8" name="Shape 238"/>
        <p:cNvGrpSpPr/>
        <p:nvPr/>
      </p:nvGrpSpPr>
      <p:grpSpPr>
        <a:xfrm>
          <a:off x="0" y="0"/>
          <a:ext cx="0" cy="0"/>
          <a:chOff x="0" y="0"/>
          <a:chExt cx="0" cy="0"/>
        </a:xfrm>
      </p:grpSpPr>
      <p:sp>
        <p:nvSpPr>
          <p:cNvPr id="239" name="Shape 239"/>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0" i="0" lang="en-GB" sz="4400" u="none" cap="none" strike="noStrike">
                <a:solidFill>
                  <a:schemeClr val="dk1"/>
                </a:solidFill>
                <a:latin typeface="Calibri"/>
                <a:ea typeface="Calibri"/>
                <a:cs typeface="Calibri"/>
                <a:sym typeface="Calibri"/>
              </a:rPr>
              <a:t>References</a:t>
            </a:r>
          </a:p>
        </p:txBody>
      </p:sp>
      <p:sp>
        <p:nvSpPr>
          <p:cNvPr id="240" name="Shape 240"/>
          <p:cNvSpPr/>
          <p:nvPr/>
        </p:nvSpPr>
        <p:spPr>
          <a:xfrm>
            <a:off x="533400" y="1371600"/>
            <a:ext cx="8305799" cy="3970318"/>
          </a:xfrm>
          <a:prstGeom prst="rect">
            <a:avLst/>
          </a:prstGeom>
          <a:noFill/>
          <a:ln>
            <a:noFill/>
          </a:ln>
        </p:spPr>
        <p:txBody>
          <a:bodyPr anchorCtr="0" anchor="t" bIns="45700" lIns="91425" rIns="91425" tIns="45700">
            <a:noAutofit/>
          </a:bodyPr>
          <a:lstStyle/>
          <a:p>
            <a:pPr indent="-285750" lvl="0" marL="285750" marR="0" rtl="0" algn="l">
              <a:spcBef>
                <a:spcPts val="0"/>
              </a:spcBef>
              <a:buClr>
                <a:schemeClr val="dk1"/>
              </a:buClr>
              <a:buSzPct val="100000"/>
              <a:buFont typeface="Arial"/>
              <a:buChar char="•"/>
            </a:pPr>
            <a:r>
              <a:rPr lang="en-GB" sz="1800">
                <a:solidFill>
                  <a:schemeClr val="dk1"/>
                </a:solidFill>
                <a:latin typeface="Calibri"/>
                <a:ea typeface="Calibri"/>
                <a:cs typeface="Calibri"/>
                <a:sym typeface="Calibri"/>
              </a:rPr>
              <a:t>Baxter Magolda, M. B. (2007) Self-authorship: The foundation for twenty-first century education. In Meszaros, P. S. (Ed.) Self-authorship: Advancing students’ intellectual growth. New Directions for Teaching and Learning.109, 69– 83.</a:t>
            </a:r>
          </a:p>
          <a:p>
            <a:pPr indent="-285750" lvl="0" marL="285750" marR="0" rtl="0" algn="l">
              <a:spcBef>
                <a:spcPts val="0"/>
              </a:spcBef>
              <a:buClr>
                <a:schemeClr val="dk1"/>
              </a:buClr>
              <a:buSzPct val="100000"/>
              <a:buFont typeface="Arial"/>
              <a:buChar char="•"/>
            </a:pPr>
            <a:r>
              <a:rPr lang="en-GB" sz="1800">
                <a:solidFill>
                  <a:schemeClr val="dk1"/>
                </a:solidFill>
                <a:latin typeface="Calibri"/>
                <a:ea typeface="Calibri"/>
                <a:cs typeface="Calibri"/>
                <a:sym typeface="Calibri"/>
              </a:rPr>
              <a:t>Cook-Sather, A., Bovill, C. and Felten, P. (2014). </a:t>
            </a:r>
            <a:r>
              <a:rPr i="1" lang="en-GB" sz="1800">
                <a:solidFill>
                  <a:schemeClr val="dk1"/>
                </a:solidFill>
                <a:latin typeface="Calibri"/>
                <a:ea typeface="Calibri"/>
                <a:cs typeface="Calibri"/>
                <a:sym typeface="Calibri"/>
              </a:rPr>
              <a:t>Engaging students as partners in learning and teaching: A guide for faculty</a:t>
            </a:r>
            <a:r>
              <a:rPr lang="en-GB" sz="1800">
                <a:solidFill>
                  <a:schemeClr val="dk1"/>
                </a:solidFill>
                <a:latin typeface="Calibri"/>
                <a:ea typeface="Calibri"/>
                <a:cs typeface="Calibri"/>
                <a:sym typeface="Calibri"/>
              </a:rPr>
              <a:t>. London, John Wiley &amp; Sons.</a:t>
            </a:r>
          </a:p>
          <a:p>
            <a:pPr indent="-285750" lvl="0" marL="285750" marR="0" rtl="0" algn="l">
              <a:spcBef>
                <a:spcPts val="0"/>
              </a:spcBef>
              <a:buClr>
                <a:schemeClr val="dk1"/>
              </a:buClr>
              <a:buSzPct val="100000"/>
              <a:buFont typeface="Arial"/>
              <a:buChar char="•"/>
            </a:pPr>
            <a:r>
              <a:rPr lang="en-GB" sz="1800">
                <a:solidFill>
                  <a:schemeClr val="dk1"/>
                </a:solidFill>
                <a:latin typeface="Calibri"/>
                <a:ea typeface="Calibri"/>
                <a:cs typeface="Calibri"/>
                <a:sym typeface="Calibri"/>
              </a:rPr>
              <a:t>Healey, M. , Flint, A. and  Harrington, K.(2014). </a:t>
            </a:r>
            <a:r>
              <a:rPr i="1" lang="en-GB" sz="1800">
                <a:solidFill>
                  <a:schemeClr val="dk1"/>
                </a:solidFill>
                <a:latin typeface="Calibri"/>
                <a:ea typeface="Calibri"/>
                <a:cs typeface="Calibri"/>
                <a:sym typeface="Calibri"/>
              </a:rPr>
              <a:t>Engagement through partnership: Students as partners in teaching and learning in higher education.</a:t>
            </a:r>
            <a:r>
              <a:rPr lang="en-GB" sz="1800">
                <a:solidFill>
                  <a:schemeClr val="dk1"/>
                </a:solidFill>
                <a:latin typeface="Calibri"/>
                <a:ea typeface="Calibri"/>
                <a:cs typeface="Calibri"/>
                <a:sym typeface="Calibri"/>
              </a:rPr>
              <a:t> [On-line] Available at: </a:t>
            </a:r>
            <a:r>
              <a:rPr lang="en-GB" sz="1800" u="sng">
                <a:solidFill>
                  <a:schemeClr val="hlink"/>
                </a:solidFill>
                <a:latin typeface="Calibri"/>
                <a:ea typeface="Calibri"/>
                <a:cs typeface="Calibri"/>
                <a:sym typeface="Calibri"/>
                <a:hlinkClick r:id="rId3"/>
              </a:rPr>
              <a:t>https://www.heacademy.ac.uk/engagement-through-partnership-students-partners-learning-and-teaching-higher-education</a:t>
            </a:r>
            <a:r>
              <a:rPr lang="en-GB" sz="1800">
                <a:solidFill>
                  <a:schemeClr val="dk1"/>
                </a:solidFill>
                <a:latin typeface="Calibri"/>
                <a:ea typeface="Calibri"/>
                <a:cs typeface="Calibri"/>
                <a:sym typeface="Calibri"/>
              </a:rPr>
              <a:t>. [Accessed 14 May 2017].</a:t>
            </a:r>
          </a:p>
          <a:p>
            <a:pPr indent="-285750" lvl="0" marL="285750" marR="0" rtl="0" algn="l">
              <a:spcBef>
                <a:spcPts val="0"/>
              </a:spcBef>
              <a:buClr>
                <a:schemeClr val="dk1"/>
              </a:buClr>
              <a:buSzPct val="100000"/>
              <a:buFont typeface="Arial"/>
              <a:buChar char="•"/>
            </a:pPr>
            <a:r>
              <a:rPr lang="en-GB" sz="1800">
                <a:solidFill>
                  <a:schemeClr val="dk1"/>
                </a:solidFill>
                <a:latin typeface="Calibri"/>
                <a:ea typeface="Calibri"/>
                <a:cs typeface="Calibri"/>
                <a:sym typeface="Calibri"/>
              </a:rPr>
              <a:t>Sambell and Graham (2010) Towards an assessment partnership model? Students’ experiences of being engaged as partners in assessment for learning enhancement activity. In: Little, S. ed., </a:t>
            </a:r>
            <a:r>
              <a:rPr i="1" lang="en-GB" sz="1800">
                <a:solidFill>
                  <a:schemeClr val="dk1"/>
                </a:solidFill>
                <a:latin typeface="Calibri"/>
                <a:ea typeface="Calibri"/>
                <a:cs typeface="Calibri"/>
                <a:sym typeface="Calibri"/>
              </a:rPr>
              <a:t>Staff-student partnerships in higher education</a:t>
            </a:r>
            <a:r>
              <a:rPr lang="en-GB" sz="1800">
                <a:solidFill>
                  <a:schemeClr val="dk1"/>
                </a:solidFill>
                <a:latin typeface="Calibri"/>
                <a:ea typeface="Calibri"/>
                <a:cs typeface="Calibri"/>
                <a:sym typeface="Calibri"/>
              </a:rPr>
              <a:t>. London. Bloomsbury Publishing.</a:t>
            </a: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