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FE0184C6-190D-4007-9909-DE94513BB2D9}">
  <a:tblStyle styleId="{FE0184C6-190D-4007-9909-DE94513BB2D9}" styleName="Table_0"/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2" name="Shape 8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0" name="Shape 10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5" name="Shape 11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7" name="Shape 13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3" name="Shape 14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0" name="Shape 16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7" name="Shape 16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3" name="Shape 17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9" name="Shape 17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/>
          <p:nvPr>
            <p:ph type="ctrTitle"/>
          </p:nvPr>
        </p:nvSpPr>
        <p:spPr>
          <a:xfrm>
            <a:off x="685800" y="1122362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1143000" y="3602037"/>
            <a:ext cx="6858000" cy="16557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623887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x="623887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TxTwoObj">
  <p:cSld name="Comparis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629841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3" type="body"/>
          </p:nvPr>
        </p:nvSpPr>
        <p:spPr>
          <a:xfrm>
            <a:off x="4629150" y="1681163"/>
            <a:ext cx="388739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4" type="body"/>
          </p:nvPr>
        </p:nvSpPr>
        <p:spPr>
          <a:xfrm>
            <a:off x="4629150" y="2505075"/>
            <a:ext cx="388739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7" name="Shape 4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Tx">
  <p:cSld name="Content with Ca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4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08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picTx">
  <p:cSld name="Picture with Ca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3" name="Shape 63"/>
          <p:cNvSpPr/>
          <p:nvPr>
            <p:ph idx="2" type="pic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x">
  <p:cSld name="Title and Vertical 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0" name="Shape 70"/>
          <p:cNvSpPr txBox="1"/>
          <p:nvPr>
            <p:ph idx="1" type="body"/>
          </p:nvPr>
        </p:nvSpPr>
        <p:spPr>
          <a:xfrm rot="5400000">
            <a:off x="2396330" y="57943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itleAndTx">
  <p:cSld name="Vertical Title and 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6" name="Shape 76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1" type="ftr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ctrTitle"/>
          </p:nvPr>
        </p:nvSpPr>
        <p:spPr>
          <a:xfrm>
            <a:off x="714375" y="400050"/>
            <a:ext cx="7772400" cy="1709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pros and cons of option modules</a:t>
            </a:r>
          </a:p>
        </p:txBody>
      </p:sp>
      <p:sp>
        <p:nvSpPr>
          <p:cNvPr id="85" name="Shape 85"/>
          <p:cNvSpPr txBox="1"/>
          <p:nvPr>
            <p:ph idx="1" type="subTitle"/>
          </p:nvPr>
        </p:nvSpPr>
        <p:spPr>
          <a:xfrm>
            <a:off x="2723958" y="2334641"/>
            <a:ext cx="3753231" cy="965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Victor Chechik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Department of Chemistry</a:t>
            </a:r>
          </a:p>
        </p:txBody>
      </p:sp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b="8619" l="1" r="125" t="9692"/>
          <a:stretch/>
        </p:blipFill>
        <p:spPr>
          <a:xfrm>
            <a:off x="2458575" y="3696960"/>
            <a:ext cx="4283999" cy="262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we need choice?</a:t>
            </a:r>
          </a:p>
        </p:txBody>
      </p:sp>
      <p:pic>
        <p:nvPicPr>
          <p:cNvPr id="92" name="Shape 9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6696" y="2457450"/>
            <a:ext cx="3768358" cy="281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075" y="2457450"/>
            <a:ext cx="4706443" cy="281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1803913" y="5362575"/>
            <a:ext cx="1536767" cy="830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-GB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EGGS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5357796" y="5455592"/>
            <a:ext cx="32861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Small, medium, large, free range,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duck, brown, caged…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1053930" y="1999488"/>
            <a:ext cx="3036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supermarket in Soviet Union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5820423" y="1999488"/>
            <a:ext cx="23609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modern supermarket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Having choice IS a blessing but:</a:t>
            </a:r>
          </a:p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Sometimes it is easier if somebody else decides for you…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choice comes responsibility;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 you made the choice, there is nobody to blame.</a:t>
            </a:r>
          </a:p>
        </p:txBody>
      </p:sp>
      <p:pic>
        <p:nvPicPr>
          <p:cNvPr id="104" name="Shape 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634" y="3977269"/>
            <a:ext cx="4121277" cy="2334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options, and what is core?</a:t>
            </a:r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i="1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Basic knowledge that every chemistry graduate needs to have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Explained in text books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 does not change quickly over the years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 curriculum in different Universities</a:t>
            </a:r>
          </a:p>
        </p:txBody>
      </p:sp>
      <p:sp>
        <p:nvSpPr>
          <p:cNvPr id="111" name="Shape 111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i="1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Options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essential knowledge, usually linked to research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Often no textbooks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area could develop or go out of fashion fairly quickly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choice in different Universities</a:t>
            </a:r>
          </a:p>
        </p:txBody>
      </p:sp>
      <p:sp>
        <p:nvSpPr>
          <p:cNvPr id="112" name="Shape 112"/>
          <p:cNvSpPr/>
          <p:nvPr/>
        </p:nvSpPr>
        <p:spPr>
          <a:xfrm>
            <a:off x="1301750" y="1498599"/>
            <a:ext cx="7213600" cy="2387601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r>
              <a:rPr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i="1"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Core: </a:t>
            </a:r>
            <a:r>
              <a:rPr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Transition metals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i="1"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Option:</a:t>
            </a:r>
            <a:r>
              <a:rPr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Atmospheric chemistry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Options as a marketing tool</a:t>
            </a:r>
          </a:p>
        </p:txBody>
      </p:sp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2017" y="1276784"/>
            <a:ext cx="7319962" cy="5449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 of options</a:t>
            </a:r>
          </a:p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opportunity for students to specialise and learn about cutting edge research, hopefully from research leaders;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can learn the topics that really interest them;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opportunity for staff to teach subjects close to their hearts.</a:t>
            </a:r>
          </a:p>
        </p:txBody>
      </p:sp>
      <p:sp>
        <p:nvSpPr>
          <p:cNvPr id="125" name="Shape 125"/>
          <p:cNvSpPr/>
          <p:nvPr/>
        </p:nvSpPr>
        <p:spPr>
          <a:xfrm>
            <a:off x="2438400" y="2108200"/>
            <a:ext cx="4241799" cy="18542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 other pros?</a:t>
            </a: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1575" y="4764087"/>
            <a:ext cx="169545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 of options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Unwise choice of options reduces quality of education;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 to achieve comparable student experience in different options;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Variability of assessment in different options;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Unrestricted student choice = bad timetable;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Unpredictable class sizes complicates planning;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Very small class size = inefficient use of resource;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Restrictions on course transfer upsets students more than lack of options;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credit options = fragmented course, too many exams;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Synoptic examinations later in the course may advantage students who have done certain options;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/>
              <a:buChar char="•"/>
            </a:pPr>
            <a:r>
              <a:rPr b="0" i="0" lang="en-GB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Break established student groups (as they attend different options).</a:t>
            </a: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buClr>
                <a:schemeClr val="dk1"/>
              </a:buClr>
              <a:buSzPct val="98000"/>
              <a:buFont typeface="Arial"/>
              <a:buNone/>
            </a:pPr>
            <a:r>
              <a:t/>
            </a:r>
            <a:endParaRPr b="0" i="0" sz="19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1657350" y="1958775"/>
            <a:ext cx="6858000" cy="27465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Chemistry y2: almost unrestrited choice of 3 out of 7 options mean 9am – 6pm timetable Mon-Fri with gaps</a:t>
            </a: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0600" y="141289"/>
            <a:ext cx="1549400" cy="15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Electives vs Options</a:t>
            </a:r>
          </a:p>
        </p:txBody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Solves some problems associated with options (resource efficiency, small class size, no impact on synoptic assessment);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Mandatory in some competitor Universities;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in most cases this means going outside of the chosen discipline!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Timetable clashes inevitable;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Introduces new issues, e.g., disadvantaged compared to “home“ students.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in the literature?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81" y="1987952"/>
            <a:ext cx="3966972" cy="143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452" y="4523232"/>
            <a:ext cx="3864827" cy="1245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77512" y="1690689"/>
            <a:ext cx="4410456" cy="1338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0" y="4024367"/>
            <a:ext cx="4315967" cy="1634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56500" y="5186578"/>
            <a:ext cx="1587499" cy="1671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structure of the Chemistry course</a:t>
            </a:r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1 – all compulsory;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2 – three 10 cr options in Spr-Sum, choice from 7, almost unrestricted;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3 – two 10 cr options in Aut (restricted choice from 8) and one in Spr-Sum, choice from 4;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4 (York) – 10 cr option in Aut (choice from 4) and 10 cr option in Spr-Sum, choice from 4;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4 (Abr/Ind) – 20 cr long distance, choose 3 topics from 5.</a:t>
            </a:r>
          </a:p>
        </p:txBody>
      </p:sp>
      <p:sp>
        <p:nvSpPr>
          <p:cNvPr id="157" name="Shape 157"/>
          <p:cNvSpPr/>
          <p:nvPr/>
        </p:nvSpPr>
        <p:spPr>
          <a:xfrm>
            <a:off x="743100" y="1115250"/>
            <a:ext cx="8400900" cy="35949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Very complex structure – hard to work out requirements for the named degrees.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about our competitors?</a:t>
            </a:r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628650" y="1558924"/>
            <a:ext cx="7886700" cy="486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615"/>
              <a:buFont typeface="Arial"/>
              <a:buChar char="•"/>
            </a:pPr>
            <a:r>
              <a:rPr b="0" i="0" lang="en-GB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competitors do not advertise the details.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9615"/>
              <a:buFont typeface="Arial"/>
              <a:buChar char="•"/>
            </a:pPr>
            <a:r>
              <a:rPr b="0" i="0" lang="en-GB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Durham (MChem). Y1: 40 credits of electives; Y2: one 20 cr option (out of 3?); Y3: two 10 cr options out of three, two 10 cr practicals out of three,  two 20 cr options out of four.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9615"/>
              <a:buFont typeface="Arial"/>
              <a:buChar char="•"/>
            </a:pPr>
            <a:r>
              <a:rPr b="0" i="0" lang="en-GB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Sheffield (MChem): options only in Y4?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9615"/>
              <a:buFont typeface="Arial"/>
              <a:buChar char="•"/>
            </a:pPr>
            <a:r>
              <a:rPr b="0" i="0" lang="en-GB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Bristol (MChem): Y1 one 20 cr elective; Y3 two options out of three.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9615"/>
              <a:buFont typeface="Arial"/>
              <a:buChar char="•"/>
            </a:pPr>
            <a:r>
              <a:rPr b="0" i="0" lang="en-GB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Manchester (MChem): Y1: two 10 cr electives; Y2 and Y3: two 10 cr electives that include 1 or 2 options; Y4: 6 10 cr options out of 12.</a:t>
            </a: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99615"/>
              <a:buFont typeface="Arial"/>
              <a:buChar char="•"/>
            </a:pPr>
            <a:r>
              <a:rPr b="0" i="0" lang="en-GB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Informal RSC information: our current course offers more options than most competitors.</a:t>
            </a:r>
          </a:p>
        </p:txBody>
      </p:sp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3300" y="5957887"/>
            <a:ext cx="685799" cy="68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way forward: Chemistry new course</a:t>
            </a:r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628650" y="19780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options 20 credits;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 link between the option and degree title (e.g., 4 degree titles, 4 options in y2, 4 options in y3);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M-level students, additional 10-credit options for the whole cohort in y3;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M-level students, additional distance-learning topics in y4.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628650" y="157863"/>
            <a:ext cx="7886700" cy="9638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course in Chemistry</a:t>
            </a:r>
          </a:p>
        </p:txBody>
      </p:sp>
      <p:graphicFrame>
        <p:nvGraphicFramePr>
          <p:cNvPr id="176" name="Shape 176"/>
          <p:cNvGraphicFramePr/>
          <p:nvPr/>
        </p:nvGraphicFramePr>
        <p:xfrm>
          <a:off x="234314" y="13289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{FE0184C6-190D-4007-9909-DE94513BB2D9}</a:tableStyleId>
              </a:tblPr>
              <a:tblGrid>
                <a:gridCol w="583325"/>
                <a:gridCol w="3748150"/>
                <a:gridCol w="4343900"/>
              </a:tblGrid>
              <a:tr h="333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1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Year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1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Autumn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1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Spring/Summer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E7E6E6"/>
                    </a:solidFill>
                  </a:tcPr>
                </a:tc>
              </a:tr>
              <a:tr h="333850"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Core 1 (30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Core 2 (30 credits) + Core 3 (30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33850">
                <a:tc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Skills for Chemists (10 credits).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  <a:tr h="333850">
                <a:tc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Practical chemistry (20 credits).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  <a:tr h="333850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Core 4a (20 credits) + Core 4b (20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Core 5 (30 credits) + Core 6 (30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56425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GB" sz="1600" u="none" cap="none" strike="noStrike"/>
                        <a:t> 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Options (20 credits each). Choose 1 from 4; linked to programmes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33850">
                <a:tc rowSpan="5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Core 7 (20 credits) + Core 8 (20 credits) + Core 9 (20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  <a:tr h="556425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Options (20 credits each). Choose 1 from 4; linked to programmes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GB" sz="1600" u="none" cap="none" strike="noStrike"/>
                        <a:t> 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33850">
                <a:tc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BSc only: Research project (40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  <a:tr h="333850">
                <a:tc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MChem only: Advanced Practical Research Training (20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  <a:tr h="556425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MChem only: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Options (10 credits each). Choose 1 from list A (3 options) and 1 from list B (3 options).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33850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Advanced research project (90 credits) + Literature review skills (10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  <a:tr h="556425">
                <a:tc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Core 10 (20 credits)</a:t>
                      </a:r>
                      <a:r>
                        <a:rPr b="0" i="1" lang="en-GB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Includes distance learning (15 credits, linked to programmes) and synoptic examination (5 credits)</a:t>
                      </a:r>
                    </a:p>
                  </a:txBody>
                  <a:tcPr marT="45725" marB="45725" marR="73025" marL="73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 of changes on academics</a:t>
            </a:r>
          </a:p>
        </p:txBody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Options are updated to match staff research interests;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options mean significant reduction in staff workload – however significant initial effort;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 easier administration of options;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Reasonable class size.</a:t>
            </a:r>
          </a:p>
        </p:txBody>
      </p:sp>
      <p:pic>
        <p:nvPicPr>
          <p:cNvPr id="183" name="Shape 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6580" y="4330244"/>
            <a:ext cx="1612119" cy="2083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we asked the students?</a:t>
            </a:r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reps were involved in discussion at Teaching Committee and Board of Studies.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course structure is much cleaner and hopefully easier to understand for the students (this has been an issue). The choice is straightforward.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Overall, fewer options mean less choice.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assessment points.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8550" y="4406898"/>
            <a:ext cx="2400300" cy="190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GB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Anything left to discuss?</a:t>
            </a:r>
          </a:p>
        </p:txBody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good practice in other Departments and any planned improvements;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other pros/cons of options; any magic solution to counter-balance the cons;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Options vs mandatory electives;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